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2" r:id="rId4"/>
    <p:sldId id="257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3"/>
          <a:stretch/>
        </p:blipFill>
        <p:spPr bwMode="auto">
          <a:xfrm>
            <a:off x="8552" y="2564904"/>
            <a:ext cx="9115707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52" y="30738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Виртуальная книжная выставка, посвященная Дню разгрома советскими войсками </a:t>
            </a:r>
          </a:p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немецко-фашистских войск в Сталинградской битве 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ru-RU" sz="28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Ты выстоял, великий Сталинград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Georgia" panose="02040502050405020303" pitchFamily="18" charset="0"/>
              </a:rPr>
              <a:t>»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 descr="D:\Куканова М\Куканова мария\афиши о предстоящих мероприятиях\логотип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23084" r="1567" b="41995"/>
          <a:stretch/>
        </p:blipFill>
        <p:spPr bwMode="auto">
          <a:xfrm>
            <a:off x="6012161" y="535198"/>
            <a:ext cx="3131840" cy="18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>
                <a:latin typeface="Georgia" panose="02040502050405020303" pitchFamily="18" charset="0"/>
              </a:rPr>
              <a:t>Ортенберг</a:t>
            </a:r>
            <a:r>
              <a:rPr lang="ru-RU" sz="2400" dirty="0">
                <a:latin typeface="Georgia" panose="02040502050405020303" pitchFamily="18" charset="0"/>
              </a:rPr>
              <a:t>, Д.И. 1942.Рассказ-хроника / Д. И. </a:t>
            </a:r>
            <a:r>
              <a:rPr lang="ru-RU" sz="2400" dirty="0" err="1">
                <a:latin typeface="Georgia" panose="02040502050405020303" pitchFamily="18" charset="0"/>
              </a:rPr>
              <a:t>Ортенберг</a:t>
            </a:r>
            <a:r>
              <a:rPr lang="ru-RU" sz="2400" dirty="0">
                <a:latin typeface="Georgia" panose="02040502050405020303" pitchFamily="18" charset="0"/>
              </a:rPr>
              <a:t> - М.: Политиздат, 1988. - 462с., ил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1189945"/>
            <a:ext cx="5724128" cy="5407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Год 1942 </a:t>
            </a:r>
          </a:p>
          <a:p>
            <a:pPr marL="0" indent="0">
              <a:buNone/>
            </a:pPr>
            <a:r>
              <a:rPr lang="ru-RU" sz="2600" dirty="0" smtClean="0">
                <a:latin typeface="Georgia" panose="02040502050405020303" pitchFamily="18" charset="0"/>
              </a:rPr>
              <a:t>Рассказ-хроника</a:t>
            </a:r>
            <a:r>
              <a:rPr lang="ru-RU" sz="2600" dirty="0">
                <a:latin typeface="Georgia" panose="02040502050405020303" pitchFamily="18" charset="0"/>
              </a:rPr>
              <a:t>, написанный по страницам газеты «Красная звезда</a:t>
            </a:r>
            <a:r>
              <a:rPr lang="ru-RU" sz="2600" dirty="0" smtClean="0">
                <a:latin typeface="Georgia" panose="02040502050405020303" pitchFamily="18" charset="0"/>
              </a:rPr>
              <a:t>»  </a:t>
            </a:r>
            <a:r>
              <a:rPr lang="ru-RU" sz="2600" dirty="0">
                <a:latin typeface="Georgia" panose="02040502050405020303" pitchFamily="18" charset="0"/>
              </a:rPr>
              <a:t>ее главным редактором в годы </a:t>
            </a:r>
            <a:r>
              <a:rPr lang="ru-RU" sz="2600" dirty="0" smtClean="0">
                <a:latin typeface="Georgia" panose="02040502050405020303" pitchFamily="18" charset="0"/>
              </a:rPr>
              <a:t>войны.  Это </a:t>
            </a:r>
            <a:r>
              <a:rPr lang="ru-RU" sz="2600" dirty="0">
                <a:latin typeface="Georgia" panose="02040502050405020303" pitchFamily="18" charset="0"/>
              </a:rPr>
              <a:t>правдивое повествование о героических и трагических событиях . В книгу включены  ранее неизвестные материалы о </a:t>
            </a:r>
            <a:r>
              <a:rPr lang="ru-RU" sz="2600" dirty="0" smtClean="0">
                <a:latin typeface="Georgia" panose="02040502050405020303" pitchFamily="18" charset="0"/>
              </a:rPr>
              <a:t>Сталинградской битве. 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6276"/>
            <a:ext cx="3085922" cy="3985508"/>
          </a:xfrm>
        </p:spPr>
      </p:pic>
    </p:spTree>
    <p:extLst>
      <p:ext uri="{BB962C8B-B14F-4D97-AF65-F5344CB8AC3E}">
        <p14:creationId xmlns:p14="http://schemas.microsoft.com/office/powerpoint/2010/main" val="24766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Сталинград: уроки истории. Воспоминания участников битвы. - М.: 1980. - 496с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1052736"/>
            <a:ext cx="5724128" cy="58052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Сталинград: </a:t>
            </a:r>
            <a:endParaRPr lang="ru-RU" sz="4000" b="1" dirty="0" smtClean="0">
              <a:solidFill>
                <a:srgbClr val="000000"/>
              </a:solidFill>
              <a:latin typeface="Georgia" panose="02040502050405020303" pitchFamily="18" charset="0"/>
              <a:ea typeface="Calibri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уроки истории 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В  книге  собраны </a:t>
            </a:r>
            <a:r>
              <a:rPr lang="ru-RU" dirty="0" smtClean="0">
                <a:latin typeface="Georgia" panose="02040502050405020303" pitchFamily="18" charset="0"/>
              </a:rPr>
              <a:t> воспоминания </a:t>
            </a:r>
            <a:r>
              <a:rPr lang="ru-RU" dirty="0">
                <a:latin typeface="Georgia" panose="02040502050405020303" pitchFamily="18" charset="0"/>
              </a:rPr>
              <a:t>советских военачальников о Сталинградской </a:t>
            </a:r>
            <a:r>
              <a:rPr lang="ru-RU" dirty="0" smtClean="0">
                <a:latin typeface="Georgia" panose="02040502050405020303" pitchFamily="18" charset="0"/>
              </a:rPr>
              <a:t>битве. </a:t>
            </a:r>
            <a:r>
              <a:rPr lang="ru-RU" dirty="0">
                <a:latin typeface="Georgia" panose="02040502050405020303" pitchFamily="18" charset="0"/>
              </a:rPr>
              <a:t>Они рассказывают </a:t>
            </a:r>
            <a:r>
              <a:rPr lang="ru-RU" dirty="0" smtClean="0">
                <a:latin typeface="Georgia" panose="02040502050405020303" pitchFamily="18" charset="0"/>
              </a:rPr>
              <a:t>о разгроме </a:t>
            </a:r>
            <a:r>
              <a:rPr lang="ru-RU" dirty="0">
                <a:latin typeface="Georgia" panose="02040502050405020303" pitchFamily="18" charset="0"/>
              </a:rPr>
              <a:t>гитлеровских армий на Волге, </a:t>
            </a:r>
            <a:r>
              <a:rPr lang="ru-RU" dirty="0" smtClean="0">
                <a:latin typeface="Georgia" panose="02040502050405020303" pitchFamily="18" charset="0"/>
              </a:rPr>
              <a:t>о том, как </a:t>
            </a:r>
            <a:r>
              <a:rPr lang="ru-RU" dirty="0">
                <a:latin typeface="Georgia" panose="02040502050405020303" pitchFamily="18" charset="0"/>
              </a:rPr>
              <a:t>завершилось это величайшее в мировой истории сражение. В сборник включены главы из книги английского писателя Александра </a:t>
            </a:r>
            <a:r>
              <a:rPr lang="ru-RU" dirty="0" err="1">
                <a:latin typeface="Georgia" panose="02040502050405020303" pitchFamily="18" charset="0"/>
              </a:rPr>
              <a:t>Верта</a:t>
            </a:r>
            <a:r>
              <a:rPr lang="ru-RU" dirty="0">
                <a:latin typeface="Georgia" panose="02040502050405020303" pitchFamily="18" charset="0"/>
              </a:rPr>
              <a:t>  «Россия в войне 1941- 1945 </a:t>
            </a:r>
            <a:r>
              <a:rPr lang="ru-RU" dirty="0" smtClean="0">
                <a:latin typeface="Georgia" panose="02040502050405020303" pitchFamily="18" charset="0"/>
              </a:rPr>
              <a:t>гг</a:t>
            </a:r>
            <a:r>
              <a:rPr lang="ru-RU" dirty="0">
                <a:latin typeface="Georgia" panose="02040502050405020303" pitchFamily="18" charset="0"/>
              </a:rPr>
              <a:t>.» - личные впечатления о Сталинграде в дни битвы.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12+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5" y="1836276"/>
            <a:ext cx="2984204" cy="4401036"/>
          </a:xfrm>
        </p:spPr>
      </p:pic>
    </p:spTree>
    <p:extLst>
      <p:ext uri="{BB962C8B-B14F-4D97-AF65-F5344CB8AC3E}">
        <p14:creationId xmlns:p14="http://schemas.microsoft.com/office/powerpoint/2010/main" val="42313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>
                <a:latin typeface="Georgia" panose="02040502050405020303" pitchFamily="18" charset="0"/>
              </a:rPr>
              <a:t>Куманев</a:t>
            </a:r>
            <a:r>
              <a:rPr lang="ru-RU" sz="2400" dirty="0">
                <a:latin typeface="Georgia" panose="02040502050405020303" pitchFamily="18" charset="0"/>
              </a:rPr>
              <a:t>, Г.А. 1941-1945. Краткая история документы, фотографии / Г. А. </a:t>
            </a:r>
            <a:r>
              <a:rPr lang="ru-RU" sz="2400" dirty="0" err="1">
                <a:latin typeface="Georgia" panose="02040502050405020303" pitchFamily="18" charset="0"/>
              </a:rPr>
              <a:t>Куманев</a:t>
            </a:r>
            <a:r>
              <a:rPr lang="ru-RU" sz="2400" dirty="0">
                <a:latin typeface="Georgia" panose="02040502050405020303" pitchFamily="18" charset="0"/>
              </a:rPr>
              <a:t>. - М.: Политиздат, 1982. - 238с., ил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635896" y="1052736"/>
            <a:ext cx="536408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1941-1945 </a:t>
            </a:r>
          </a:p>
          <a:p>
            <a:pPr marL="0" indent="0">
              <a:buNone/>
            </a:pPr>
            <a:r>
              <a:rPr lang="ru-RU" dirty="0">
                <a:latin typeface="Georgia" panose="02040502050405020303" pitchFamily="18" charset="0"/>
              </a:rPr>
              <a:t>Эта книга </a:t>
            </a:r>
            <a:r>
              <a:rPr lang="ru-RU" dirty="0" smtClean="0">
                <a:latin typeface="Georgia" panose="02040502050405020303" pitchFamily="18" charset="0"/>
              </a:rPr>
              <a:t>- краткая </a:t>
            </a:r>
            <a:r>
              <a:rPr lang="ru-RU" dirty="0">
                <a:latin typeface="Georgia" panose="02040502050405020303" pitchFamily="18" charset="0"/>
              </a:rPr>
              <a:t>история одного из самых героических периодов в летописи  Р</a:t>
            </a:r>
            <a:r>
              <a:rPr lang="ru-RU" dirty="0" smtClean="0">
                <a:latin typeface="Georgia" panose="02040502050405020303" pitchFamily="18" charset="0"/>
              </a:rPr>
              <a:t>оссии – Великой </a:t>
            </a:r>
            <a:r>
              <a:rPr lang="ru-RU" dirty="0">
                <a:latin typeface="Georgia" panose="02040502050405020303" pitchFamily="18" charset="0"/>
              </a:rPr>
              <a:t>О</a:t>
            </a:r>
            <a:r>
              <a:rPr lang="ru-RU" dirty="0" smtClean="0">
                <a:latin typeface="Georgia" panose="02040502050405020303" pitchFamily="18" charset="0"/>
              </a:rPr>
              <a:t>течественной войне. В одну из глав  вошли  </a:t>
            </a:r>
            <a:r>
              <a:rPr lang="ru-RU" dirty="0">
                <a:latin typeface="Georgia" panose="02040502050405020303" pitchFamily="18" charset="0"/>
              </a:rPr>
              <a:t>документы, </a:t>
            </a:r>
            <a:r>
              <a:rPr lang="ru-RU" dirty="0" smtClean="0">
                <a:latin typeface="Georgia" panose="02040502050405020303" pitchFamily="18" charset="0"/>
              </a:rPr>
              <a:t>фотографии</a:t>
            </a:r>
            <a:r>
              <a:rPr lang="ru-RU" dirty="0">
                <a:latin typeface="Georgia" panose="02040502050405020303" pitchFamily="18" charset="0"/>
              </a:rPr>
              <a:t>, </a:t>
            </a:r>
            <a:r>
              <a:rPr lang="ru-RU" dirty="0" smtClean="0">
                <a:latin typeface="Georgia" panose="02040502050405020303" pitchFamily="18" charset="0"/>
              </a:rPr>
              <a:t>кинокадры, которые дают </a:t>
            </a:r>
            <a:r>
              <a:rPr lang="ru-RU" dirty="0">
                <a:latin typeface="Georgia" panose="02040502050405020303" pitchFamily="18" charset="0"/>
              </a:rPr>
              <a:t>возможность проследить подвиг советских </a:t>
            </a:r>
            <a:r>
              <a:rPr lang="ru-RU" dirty="0" smtClean="0">
                <a:latin typeface="Georgia" panose="02040502050405020303" pitchFamily="18" charset="0"/>
              </a:rPr>
              <a:t>людей в Сталинградском сражении.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36276"/>
            <a:ext cx="3132348" cy="4176464"/>
          </a:xfrm>
        </p:spPr>
      </p:pic>
    </p:spTree>
    <p:extLst>
      <p:ext uri="{BB962C8B-B14F-4D97-AF65-F5344CB8AC3E}">
        <p14:creationId xmlns:p14="http://schemas.microsoft.com/office/powerpoint/2010/main" val="29783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Шефов, Н.А. Битвы России. / Н. А. </a:t>
            </a:r>
            <a:r>
              <a:rPr lang="ru-RU" sz="2400" dirty="0" smtClean="0">
                <a:latin typeface="Georgia" panose="02040502050405020303" pitchFamily="18" charset="0"/>
              </a:rPr>
              <a:t>Шефов</a:t>
            </a:r>
            <a:r>
              <a:rPr lang="ru-RU" sz="2400" dirty="0">
                <a:latin typeface="Georgia" panose="02040502050405020303" pitchFamily="18" charset="0"/>
              </a:rPr>
              <a:t>. -  М.: </a:t>
            </a:r>
            <a:r>
              <a:rPr lang="ru-RU" sz="2400" dirty="0" smtClean="0">
                <a:latin typeface="Georgia" panose="02040502050405020303" pitchFamily="18" charset="0"/>
              </a:rPr>
              <a:t>            (</a:t>
            </a:r>
            <a:r>
              <a:rPr lang="ru-RU" sz="2400" dirty="0">
                <a:latin typeface="Georgia" panose="02040502050405020303" pitchFamily="18" charset="0"/>
              </a:rPr>
              <a:t>ООО « Издательство АСТ», 2004. - 704с., 40л. ил. -  (</a:t>
            </a:r>
            <a:r>
              <a:rPr lang="ru-RU" sz="2400" dirty="0" smtClean="0">
                <a:latin typeface="Georgia" panose="02040502050405020303" pitchFamily="18" charset="0"/>
              </a:rPr>
              <a:t>Военно</a:t>
            </a:r>
            <a:r>
              <a:rPr lang="ru-RU" sz="2400" dirty="0">
                <a:latin typeface="Georgia" panose="02040502050405020303" pitchFamily="18" charset="0"/>
              </a:rPr>
              <a:t>-</a:t>
            </a:r>
            <a:r>
              <a:rPr lang="ru-RU" sz="2400" dirty="0" smtClean="0">
                <a:latin typeface="Georgia" panose="02040502050405020303" pitchFamily="18" charset="0"/>
              </a:rPr>
              <a:t>историческая </a:t>
            </a:r>
            <a:r>
              <a:rPr lang="ru-RU" sz="2400" dirty="0">
                <a:latin typeface="Georgia" panose="02040502050405020303" pitchFamily="18" charset="0"/>
              </a:rPr>
              <a:t>библиотека</a:t>
            </a:r>
            <a:r>
              <a:rPr lang="ru-RU" sz="2400" dirty="0" smtClean="0">
                <a:latin typeface="Georgia" panose="02040502050405020303" pitchFamily="18" charset="0"/>
              </a:rPr>
              <a:t>).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1209350"/>
            <a:ext cx="5580112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Битвы </a:t>
            </a: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России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Уникальная энциклопедия, в которой впервые предпринята  попытка систематизации  всех основных битв и военных операций, где участвовали воины Руси, России и СССР. Всего представлено свыше 700 </a:t>
            </a:r>
            <a:r>
              <a:rPr lang="ru-RU" dirty="0" smtClean="0">
                <a:latin typeface="Georgia" panose="02040502050405020303" pitchFamily="18" charset="0"/>
              </a:rPr>
              <a:t>статей, в том числе  о контрнаступлении </a:t>
            </a:r>
            <a:r>
              <a:rPr lang="ru-RU" dirty="0">
                <a:latin typeface="Georgia" panose="02040502050405020303" pitchFamily="18" charset="0"/>
              </a:rPr>
              <a:t>под </a:t>
            </a:r>
            <a:r>
              <a:rPr lang="ru-RU" dirty="0" smtClean="0">
                <a:latin typeface="Georgia" panose="02040502050405020303" pitchFamily="18" charset="0"/>
              </a:rPr>
              <a:t>Сталинградом с приложением    карт боевых действий.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12+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0" y="1836276"/>
            <a:ext cx="2759689" cy="4262545"/>
          </a:xfrm>
        </p:spPr>
      </p:pic>
    </p:spTree>
    <p:extLst>
      <p:ext uri="{BB962C8B-B14F-4D97-AF65-F5344CB8AC3E}">
        <p14:creationId xmlns:p14="http://schemas.microsoft.com/office/powerpoint/2010/main" val="1832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Говорят погибшие герои: Предсмертные письма советских борцов против немецко-фашистских захватчиков (1941-1945). - М.: Политиздат, 1979. - 272с., ил.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1513110"/>
            <a:ext cx="558011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Говорят погибшие </a:t>
            </a:r>
            <a:r>
              <a:rPr lang="ru-RU" sz="35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герои</a:t>
            </a:r>
          </a:p>
          <a:p>
            <a:pPr marL="0" indent="0">
              <a:buNone/>
            </a:pPr>
            <a:r>
              <a:rPr lang="ru-RU" sz="2600" dirty="0">
                <a:latin typeface="Georgia" panose="02040502050405020303" pitchFamily="18" charset="0"/>
              </a:rPr>
              <a:t>Эта </a:t>
            </a:r>
            <a:r>
              <a:rPr lang="ru-RU" sz="2600" dirty="0" smtClean="0">
                <a:latin typeface="Georgia" panose="02040502050405020303" pitchFamily="18" charset="0"/>
              </a:rPr>
              <a:t>книга – последние </a:t>
            </a:r>
            <a:r>
              <a:rPr lang="ru-RU" sz="2600" dirty="0">
                <a:latin typeface="Georgia" panose="02040502050405020303" pitchFamily="18" charset="0"/>
              </a:rPr>
              <a:t>слова тех, кто заплатил своей жизнью за свободу Родины в борьбе с фашизмом. Перед лицом смерти обращались  со словами прощания к </a:t>
            </a:r>
            <a:r>
              <a:rPr lang="ru-RU" sz="2600" dirty="0" smtClean="0">
                <a:latin typeface="Georgia" panose="02040502050405020303" pitchFamily="18" charset="0"/>
              </a:rPr>
              <a:t>современникам и защитники волжских рубежей нашей Родины.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8629"/>
            <a:ext cx="2801772" cy="4202659"/>
          </a:xfrm>
        </p:spPr>
      </p:pic>
    </p:spTree>
    <p:extLst>
      <p:ext uri="{BB962C8B-B14F-4D97-AF65-F5344CB8AC3E}">
        <p14:creationId xmlns:p14="http://schemas.microsoft.com/office/powerpoint/2010/main" val="277791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Жуков, Г.К. Воспоминания. Размышления. В 3-х т. Т.2 . - М.: Издательство </a:t>
            </a:r>
            <a:r>
              <a:rPr lang="ru-RU" sz="2400" dirty="0" err="1">
                <a:latin typeface="Georgia" panose="02040502050405020303" pitchFamily="18" charset="0"/>
              </a:rPr>
              <a:t>Агенства</a:t>
            </a:r>
            <a:r>
              <a:rPr lang="ru-RU" sz="2400" dirty="0">
                <a:latin typeface="Georgia" panose="02040502050405020303" pitchFamily="18" charset="0"/>
              </a:rPr>
              <a:t> печати Новости, 1983. - 328с.,  ил.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1052736"/>
            <a:ext cx="558011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Воспоминания и размышления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sz="2600" dirty="0">
                <a:latin typeface="Georgia" panose="02040502050405020303" pitchFamily="18" charset="0"/>
              </a:rPr>
              <a:t>Книга </a:t>
            </a:r>
            <a:r>
              <a:rPr lang="ru-RU" sz="2600" dirty="0" smtClean="0">
                <a:latin typeface="Georgia" panose="02040502050405020303" pitchFamily="18" charset="0"/>
              </a:rPr>
              <a:t>маршала Г.К</a:t>
            </a:r>
            <a:r>
              <a:rPr lang="ru-RU" sz="2600" dirty="0">
                <a:latin typeface="Georgia" panose="02040502050405020303" pitchFamily="18" charset="0"/>
              </a:rPr>
              <a:t>. </a:t>
            </a:r>
            <a:r>
              <a:rPr lang="ru-RU" sz="2600" dirty="0" smtClean="0">
                <a:latin typeface="Georgia" panose="02040502050405020303" pitchFamily="18" charset="0"/>
              </a:rPr>
              <a:t>Жукова – одна </a:t>
            </a:r>
            <a:r>
              <a:rPr lang="ru-RU" sz="2600" dirty="0">
                <a:latin typeface="Georgia" panose="02040502050405020303" pitchFamily="18" charset="0"/>
              </a:rPr>
              <a:t>из тех, которые учат подрастающее поколение людей преданности Р</a:t>
            </a:r>
            <a:r>
              <a:rPr lang="ru-RU" sz="2600" dirty="0" smtClean="0">
                <a:latin typeface="Georgia" panose="02040502050405020303" pitchFamily="18" charset="0"/>
              </a:rPr>
              <a:t>одине и  самоотверженности при </a:t>
            </a:r>
            <a:r>
              <a:rPr lang="ru-RU" sz="2600" dirty="0">
                <a:latin typeface="Georgia" panose="02040502050405020303" pitchFamily="18" charset="0"/>
              </a:rPr>
              <a:t>выполнение патриотического и военного долга. Во втором томе автор описывает стратегическое поражение противника в районе </a:t>
            </a:r>
            <a:r>
              <a:rPr lang="ru-RU" sz="2600" dirty="0" smtClean="0">
                <a:latin typeface="Georgia" panose="02040502050405020303" pitchFamily="18" charset="0"/>
              </a:rPr>
              <a:t>Сталинграда.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0877"/>
            <a:ext cx="2762714" cy="4138404"/>
          </a:xfrm>
        </p:spPr>
      </p:pic>
    </p:spTree>
    <p:extLst>
      <p:ext uri="{BB962C8B-B14F-4D97-AF65-F5344CB8AC3E}">
        <p14:creationId xmlns:p14="http://schemas.microsoft.com/office/powerpoint/2010/main" val="31301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Великая Отечественная война 1941 - 1945 годов. В.12-т. Т.1. Основные события война. М.: Воениздат, 2011.- 848с.,ил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1052736"/>
            <a:ext cx="558011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Великая Отечественная война 1941 - 1945 годов. </a:t>
            </a:r>
            <a:endParaRPr lang="ru-RU" sz="3200" b="1" dirty="0" smtClean="0">
              <a:solidFill>
                <a:srgbClr val="000000"/>
              </a:solidFill>
              <a:latin typeface="Georgia" panose="02040502050405020303" pitchFamily="18" charset="0"/>
              <a:ea typeface="Calibri"/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sz="2600" dirty="0">
                <a:latin typeface="Georgia" panose="02040502050405020303" pitchFamily="18" charset="0"/>
              </a:rPr>
              <a:t>1 том посвящен Великой Отечественной войне </a:t>
            </a:r>
            <a:r>
              <a:rPr lang="ru-RU" sz="2600" dirty="0" smtClean="0">
                <a:latin typeface="Georgia" panose="02040502050405020303" pitchFamily="18" charset="0"/>
              </a:rPr>
              <a:t>1941-1945 годов. </a:t>
            </a:r>
            <a:r>
              <a:rPr lang="ru-RU" sz="2600" dirty="0">
                <a:latin typeface="Georgia" panose="02040502050405020303" pitchFamily="18" charset="0"/>
              </a:rPr>
              <a:t>В нем раскрываются </a:t>
            </a:r>
            <a:r>
              <a:rPr lang="ru-RU" sz="2600" dirty="0" smtClean="0">
                <a:latin typeface="Georgia" panose="02040502050405020303" pitchFamily="18" charset="0"/>
              </a:rPr>
              <a:t>важнейшие факторы </a:t>
            </a:r>
            <a:r>
              <a:rPr lang="ru-RU" sz="2600" dirty="0">
                <a:latin typeface="Georgia" panose="02040502050405020303" pitchFamily="18" charset="0"/>
              </a:rPr>
              <a:t>победы СССР над фашистской Германией. </a:t>
            </a:r>
            <a:r>
              <a:rPr lang="ru-RU" sz="2600" dirty="0" smtClean="0">
                <a:latin typeface="Georgia" panose="02040502050405020303" pitchFamily="18" charset="0"/>
              </a:rPr>
              <a:t>В одном из разделов книги «Поворот войны на запад» – рассказывается о Сталинградском фронте: о начале боевых действий до победного финала.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1038"/>
            <a:ext cx="2914312" cy="3845024"/>
          </a:xfrm>
        </p:spPr>
      </p:pic>
    </p:spTree>
    <p:extLst>
      <p:ext uri="{BB962C8B-B14F-4D97-AF65-F5344CB8AC3E}">
        <p14:creationId xmlns:p14="http://schemas.microsoft.com/office/powerpoint/2010/main" val="24888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Василевский, А.М. Дело всей жизни /А. М. Василевский. В 2-х т. Т. 1. М.: Политиздат, 1988. - 320с., ил.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872" y="1052736"/>
            <a:ext cx="558011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Дело всей жизни </a:t>
            </a:r>
            <a:endParaRPr lang="ru-RU" sz="3200" b="1" dirty="0" smtClean="0">
              <a:solidFill>
                <a:srgbClr val="000000"/>
              </a:solidFill>
              <a:latin typeface="Georgia" panose="02040502050405020303" pitchFamily="18" charset="0"/>
              <a:ea typeface="Calibri"/>
            </a:endParaRP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sz="2600" dirty="0">
                <a:latin typeface="Georgia" panose="02040502050405020303" pitchFamily="18" charset="0"/>
              </a:rPr>
              <a:t>Делом всей жизни стала </a:t>
            </a:r>
            <a:r>
              <a:rPr lang="ru-RU" sz="2600" dirty="0" smtClean="0">
                <a:latin typeface="Georgia" panose="02040502050405020303" pitchFamily="18" charset="0"/>
              </a:rPr>
              <a:t>защита </a:t>
            </a:r>
            <a:r>
              <a:rPr lang="ru-RU" sz="2600" dirty="0">
                <a:latin typeface="Georgia" panose="02040502050405020303" pitchFamily="18" charset="0"/>
              </a:rPr>
              <a:t>Родины для маршала Советского Союза </a:t>
            </a:r>
            <a:r>
              <a:rPr lang="ru-RU" sz="2600" dirty="0" smtClean="0">
                <a:latin typeface="Georgia" panose="02040502050405020303" pitchFamily="18" charset="0"/>
              </a:rPr>
              <a:t>А.М. Василевского</a:t>
            </a:r>
            <a:r>
              <a:rPr lang="ru-RU" sz="2600" dirty="0">
                <a:latin typeface="Georgia" panose="02040502050405020303" pitchFamily="18" charset="0"/>
              </a:rPr>
              <a:t>. Вспоминая свой боевой путь он рассказывает о людях, воспитавших его и обучивших военной </a:t>
            </a:r>
            <a:r>
              <a:rPr lang="ru-RU" sz="2600" dirty="0" smtClean="0">
                <a:latin typeface="Georgia" panose="02040502050405020303" pitchFamily="18" charset="0"/>
              </a:rPr>
              <a:t>профессии, о </a:t>
            </a:r>
            <a:r>
              <a:rPr lang="ru-RU" sz="2600" dirty="0">
                <a:latin typeface="Georgia" panose="02040502050405020303" pitchFamily="18" charset="0"/>
              </a:rPr>
              <a:t>славной истории вооруженных сил. В первую книгу включены главы, рассказывающие о </a:t>
            </a:r>
            <a:r>
              <a:rPr lang="ru-RU" sz="2600" dirty="0" smtClean="0">
                <a:latin typeface="Georgia" panose="02040502050405020303" pitchFamily="18" charset="0"/>
              </a:rPr>
              <a:t>Сталинградском сражении.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1"/>
            <a:ext cx="2961856" cy="4104456"/>
          </a:xfrm>
        </p:spPr>
      </p:pic>
    </p:spTree>
    <p:extLst>
      <p:ext uri="{BB962C8B-B14F-4D97-AF65-F5344CB8AC3E}">
        <p14:creationId xmlns:p14="http://schemas.microsoft.com/office/powerpoint/2010/main" val="6757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Публицистика периода Великой Отечественной войны и первых послевоенных лет. -  М.: Сов Россия, 1985. - 480с. -  </a:t>
            </a:r>
            <a:r>
              <a:rPr lang="ru-RU" sz="2400" dirty="0" smtClean="0">
                <a:latin typeface="Georgia" panose="02040502050405020303" pitchFamily="18" charset="0"/>
              </a:rPr>
              <a:t> (Школьная б-ка)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75856" y="1364634"/>
            <a:ext cx="5724128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Публицистика периода Великой Отечественной войны и первых послевоенных </a:t>
            </a:r>
            <a:r>
              <a:rPr lang="ru-RU" sz="32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лет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В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сборнике 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собраны и расположены в хронологическом порядке лучшие публицистические статьи и очерки литераторов о героизме нашего народа в период Великой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Отечественной войны. В книгу вошел  очерк Евгения Кригера «</a:t>
            </a:r>
            <a:r>
              <a:rPr lang="ru-RU" sz="2600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О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твет Сталинграда», в </a:t>
            </a:r>
            <a:r>
              <a:rPr lang="ru-RU" sz="260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котором он пишет </a:t>
            </a:r>
            <a:r>
              <a:rPr lang="ru-RU" sz="2600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о личных встречах с военачальниками и бойцами.</a:t>
            </a:r>
            <a:endParaRPr lang="ru-RU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12+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1988840"/>
            <a:ext cx="2772668" cy="4249505"/>
          </a:xfrm>
        </p:spPr>
      </p:pic>
    </p:spTree>
    <p:extLst>
      <p:ext uri="{BB962C8B-B14F-4D97-AF65-F5344CB8AC3E}">
        <p14:creationId xmlns:p14="http://schemas.microsoft.com/office/powerpoint/2010/main" val="26958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997" y="332656"/>
            <a:ext cx="8784976" cy="12241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Муниципальное учреждение культуры 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</a:rPr>
              <a:t>“</a:t>
            </a:r>
            <a:r>
              <a:rPr lang="ru-RU" sz="2000" dirty="0" smtClean="0">
                <a:latin typeface="Georgia" panose="02040502050405020303" pitchFamily="18" charset="0"/>
              </a:rPr>
              <a:t>Центральная районная межпоселенческая библиотека </a:t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>Касимовского муниципального района</a:t>
            </a:r>
            <a:r>
              <a:rPr lang="en-US" sz="2000" dirty="0" smtClean="0">
                <a:latin typeface="Georgia" panose="02040502050405020303" pitchFamily="18" charset="0"/>
              </a:rPr>
              <a:t>”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20891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Авторы виртуальной книжной выставки:</a:t>
            </a:r>
          </a:p>
          <a:p>
            <a:r>
              <a:rPr lang="ru-RU" b="1" dirty="0" smtClean="0">
                <a:latin typeface="Georgia" panose="02040502050405020303" pitchFamily="18" charset="0"/>
              </a:rPr>
              <a:t>Липина В.В. – заведующая отделом организации единого книжного фонда </a:t>
            </a:r>
          </a:p>
          <a:p>
            <a:r>
              <a:rPr lang="ru-RU" b="1" dirty="0" err="1" smtClean="0">
                <a:latin typeface="Georgia" panose="02040502050405020303" pitchFamily="18" charset="0"/>
              </a:rPr>
              <a:t>Агжитова</a:t>
            </a:r>
            <a:r>
              <a:rPr lang="ru-RU" b="1" dirty="0" smtClean="0">
                <a:latin typeface="Georgia" panose="02040502050405020303" pitchFamily="18" charset="0"/>
              </a:rPr>
              <a:t> Р.Г. – главный библиограф</a:t>
            </a:r>
            <a:endParaRPr lang="ru-RU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38" y="188639"/>
            <a:ext cx="8784976" cy="136292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В 2018-м </a:t>
            </a: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году 2 февраля в </a:t>
            </a:r>
            <a:r>
              <a:rPr lang="ru-RU" sz="32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России </a:t>
            </a: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отмечается </a:t>
            </a:r>
            <a:r>
              <a:rPr lang="ru-RU" sz="32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75-летие </a:t>
            </a:r>
            <a:r>
              <a:rPr lang="ru-RU" sz="3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Победы </a:t>
            </a:r>
            <a:r>
              <a:rPr lang="ru-RU" sz="32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в Сталинградской битве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1563"/>
            <a:ext cx="3537718" cy="3024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2678" y="1551563"/>
            <a:ext cx="464218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Сталинградская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битва проходила с 23 августа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1942г.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по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2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февраля </a:t>
            </a:r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1943г.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За 125 суток ожесточенных боев главная группировка противника под Сталинградом была разгромлена и появились условия для перехода в контрнаступление, которое началось 19 ноября 1942 года.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803" y="4797152"/>
            <a:ext cx="85062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prstClr val="black"/>
                </a:solidFill>
                <a:latin typeface="Georgia" panose="02040502050405020303" pitchFamily="18" charset="0"/>
              </a:rPr>
              <a:t>	Всего </a:t>
            </a:r>
            <a:r>
              <a:rPr lang="ru-RU" sz="2200" dirty="0">
                <a:solidFill>
                  <a:prstClr val="black"/>
                </a:solidFill>
                <a:latin typeface="Georgia" panose="02040502050405020303" pitchFamily="18" charset="0"/>
              </a:rPr>
              <a:t>в Сталинградской битве враг потерял около 1,5 млн. убитыми, ранеными, пленными и пропавшими без вести. Также было уничтожено около 3,5 тыс. вражеских танков и штурмовых орудий, свыше 10 тыс. артиллерийских стволов и минометов, до 3 тыс. боевых и транспортных самолетов.</a:t>
            </a:r>
          </a:p>
        </p:txBody>
      </p:sp>
    </p:spTree>
    <p:extLst>
      <p:ext uri="{BB962C8B-B14F-4D97-AF65-F5344CB8AC3E}">
        <p14:creationId xmlns:p14="http://schemas.microsoft.com/office/powerpoint/2010/main" val="1698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2"/>
            <a:ext cx="9144001" cy="68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795" y="1196752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>Мы помним всех героев Сталинграда, </a:t>
            </a:r>
            <a: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3200" b="1" i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>Ушедших в вечность и живых.</a:t>
            </a:r>
            <a: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3200" b="1" i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>Их подвиг вечен,</a:t>
            </a:r>
            <a: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3200" b="1" i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>И потомкам надо</a:t>
            </a:r>
            <a: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/>
            </a:r>
            <a:br>
              <a:rPr lang="ru-RU" sz="3200" b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</a:br>
            <a:r>
              <a:rPr lang="ru-RU" sz="3200" b="1" i="1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>Учиться доблести у </a:t>
            </a:r>
            <a:r>
              <a:rPr lang="ru-RU" sz="3200" b="1" i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>них.</a:t>
            </a:r>
            <a:endParaRPr lang="ru-RU" sz="3200" b="1" dirty="0" smtClean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3200" b="1" i="1" dirty="0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Times New Roman"/>
              </a:rPr>
              <a:t>П. Сычёв</a:t>
            </a:r>
            <a:endParaRPr lang="ru-RU" sz="2800" b="1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4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</a:rPr>
              <a:t>Бондарев, Ю. Горячий снег / Ю. Бондарев. – М.: АСТ: </a:t>
            </a:r>
            <a:r>
              <a:rPr lang="ru-RU" sz="2400" dirty="0" err="1">
                <a:latin typeface="Georgia" panose="02040502050405020303" pitchFamily="18" charset="0"/>
              </a:rPr>
              <a:t>Транзиткнига</a:t>
            </a:r>
            <a:r>
              <a:rPr lang="ru-RU" sz="2400" dirty="0">
                <a:latin typeface="Georgia" panose="02040502050405020303" pitchFamily="18" charset="0"/>
              </a:rPr>
              <a:t>, 2004. – 413 c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644783" cy="4180645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75856" y="836712"/>
            <a:ext cx="5616624" cy="57606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Georgia" panose="02040502050405020303" pitchFamily="18" charset="0"/>
              </a:rPr>
              <a:t>Горячий снег</a:t>
            </a:r>
          </a:p>
          <a:p>
            <a:pPr marL="0" indent="0">
              <a:buNone/>
            </a:pPr>
            <a:r>
              <a:rPr lang="ru-RU" dirty="0" smtClean="0">
                <a:latin typeface="Georgia" panose="02040502050405020303" pitchFamily="18" charset="0"/>
              </a:rPr>
              <a:t>Действие </a:t>
            </a:r>
            <a:r>
              <a:rPr lang="ru-RU" dirty="0">
                <a:latin typeface="Georgia" panose="02040502050405020303" pitchFamily="18" charset="0"/>
              </a:rPr>
              <a:t>романа разворачивается под Сталинградом в декабре 1942 года. В основе произведения лежат реальные исторические события — попытка немецкой группы армий «Дон» фельдмаршала </a:t>
            </a:r>
            <a:r>
              <a:rPr lang="ru-RU" dirty="0" err="1">
                <a:latin typeface="Georgia" panose="02040502050405020303" pitchFamily="18" charset="0"/>
              </a:rPr>
              <a:t>Манштейна</a:t>
            </a:r>
            <a:r>
              <a:rPr lang="ru-RU" dirty="0">
                <a:latin typeface="Georgia" panose="02040502050405020303" pitchFamily="18" charset="0"/>
              </a:rPr>
              <a:t> деблокировать окруженную под </a:t>
            </a:r>
            <a:r>
              <a:rPr lang="ru-RU" dirty="0" err="1">
                <a:latin typeface="Georgia" panose="02040502050405020303" pitchFamily="18" charset="0"/>
              </a:rPr>
              <a:t>Cталинградом</a:t>
            </a:r>
            <a:r>
              <a:rPr lang="ru-RU" dirty="0">
                <a:latin typeface="Georgia" panose="02040502050405020303" pitchFamily="18" charset="0"/>
              </a:rPr>
              <a:t> 6-ю армию Паулюса. Именно то сражение, описанное в романе, решало исход всей Сталинградской битвы.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12+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41277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</a:rPr>
              <a:t>Венок славы: антология художественных произведений о Великой Отечественной войне: в 12 т. Т. 4. Сталинградская битва / [ред. совет</a:t>
            </a:r>
            <a:r>
              <a:rPr lang="ru-RU" sz="2400" dirty="0" smtClean="0">
                <a:latin typeface="Georgia" panose="02040502050405020303" pitchFamily="18" charset="0"/>
              </a:rPr>
              <a:t>: Н</a:t>
            </a:r>
            <a:r>
              <a:rPr lang="ru-RU" sz="2400" dirty="0">
                <a:latin typeface="Georgia" panose="02040502050405020303" pitchFamily="18" charset="0"/>
              </a:rPr>
              <a:t>. В. Свиридов, М. Н. Алексеев, Ю. В. Бондарев и др.]. – М.: Современник, 1984. –652 с.,, ил.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118881" y="1513110"/>
            <a:ext cx="6012160" cy="534489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Венок </a:t>
            </a:r>
            <a:r>
              <a:rPr lang="ru-RU" sz="3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славы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Georgia" panose="02040502050405020303" pitchFamily="18" charset="0"/>
              </a:rPr>
              <a:t>В четвертом томе антологии представлены произведения, отразившие крупнейшее событие Великой Отечественной войны – Сталинградскую битву. Великая битва на Волге стала началом коренного перелома в войне, оказала большое влияние на развитие движения Сопротивления на территории государств, оккупированных фашистскими захватчиками.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51311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12+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3" y="2204864"/>
            <a:ext cx="2654413" cy="3384376"/>
          </a:xfrm>
        </p:spPr>
      </p:pic>
    </p:spTree>
    <p:extLst>
      <p:ext uri="{BB962C8B-B14F-4D97-AF65-F5344CB8AC3E}">
        <p14:creationId xmlns:p14="http://schemas.microsoft.com/office/powerpoint/2010/main" val="33923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503" y="288974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Некрасов, В.П. В окопах Сталинграда: повесть, рассказы / В.П. Некрасов; предисл. Г. Бакланова. - М. : </a:t>
            </a:r>
            <a:r>
              <a:rPr lang="ru-RU" sz="2400" dirty="0" err="1">
                <a:latin typeface="Georgia" panose="02040502050405020303" pitchFamily="18" charset="0"/>
              </a:rPr>
              <a:t>Худож</a:t>
            </a:r>
            <a:r>
              <a:rPr lang="ru-RU" sz="2400" dirty="0">
                <a:latin typeface="Georgia" panose="02040502050405020303" pitchFamily="18" charset="0"/>
              </a:rPr>
              <a:t>. лит., 1990. - 319 с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699792" y="1189945"/>
            <a:ext cx="6336704" cy="56680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В окопах </a:t>
            </a: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Сталинграда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dirty="0">
                <a:latin typeface="Georgia" panose="02040502050405020303" pitchFamily="18" charset="0"/>
              </a:rPr>
              <a:t>«В окопах Сталинграда» историческая повесть Виктора Некрасова, рассказывающая о героической обороне Сталинграда в 1942—1943 годах. Впервые была опубликована в 1946 году в журнале «Знамя». Повесть принесла писателю подлинную славу; она переиздана общим тиражом в несколько миллионов экземпляров и переведена на 36 языков. За эту книгу, после ее прочтения Иосифом Сталиным, Виктор Некрасов получил в 1947 году Сталинскую премию 2-й степени. 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6276"/>
            <a:ext cx="2365962" cy="3824972"/>
          </a:xfrm>
        </p:spPr>
      </p:pic>
    </p:spTree>
    <p:extLst>
      <p:ext uri="{BB962C8B-B14F-4D97-AF65-F5344CB8AC3E}">
        <p14:creationId xmlns:p14="http://schemas.microsoft.com/office/powerpoint/2010/main" val="3751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 err="1">
                <a:latin typeface="Georgia" panose="02040502050405020303" pitchFamily="18" charset="0"/>
              </a:rPr>
              <a:t>Овчинникова</a:t>
            </a:r>
            <a:r>
              <a:rPr lang="ru-RU" sz="2400" dirty="0">
                <a:latin typeface="Georgia" panose="02040502050405020303" pitchFamily="18" charset="0"/>
              </a:rPr>
              <a:t>,  Л.П.,  Улица среди окопов / Л. П. </a:t>
            </a:r>
            <a:r>
              <a:rPr lang="ru-RU" sz="2400" dirty="0" err="1">
                <a:latin typeface="Georgia" panose="02040502050405020303" pitchFamily="18" charset="0"/>
              </a:rPr>
              <a:t>Овчинникова</a:t>
            </a:r>
            <a:r>
              <a:rPr lang="ru-RU" sz="2400" dirty="0">
                <a:latin typeface="Georgia" panose="02040502050405020303" pitchFamily="18" charset="0"/>
              </a:rPr>
              <a:t> - М.: </a:t>
            </a:r>
            <a:r>
              <a:rPr lang="ru-RU" sz="2400" dirty="0" err="1">
                <a:latin typeface="Georgia" panose="02040502050405020303" pitchFamily="18" charset="0"/>
              </a:rPr>
              <a:t>Мол.гвардия</a:t>
            </a:r>
            <a:r>
              <a:rPr lang="ru-RU" sz="2400" dirty="0">
                <a:latin typeface="Georgia" panose="02040502050405020303" pitchFamily="18" charset="0"/>
              </a:rPr>
              <a:t>, 1985.  -  191 с.,  ил.- (Летопись Великой Отечественной).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43808" y="1189945"/>
            <a:ext cx="6192688" cy="54794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Улица </a:t>
            </a: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среди окопов </a:t>
            </a:r>
          </a:p>
          <a:p>
            <a:pPr marL="0" indent="0">
              <a:buNone/>
            </a:pPr>
            <a:r>
              <a:rPr lang="ru-RU" sz="3300" dirty="0">
                <a:latin typeface="Georgia" panose="02040502050405020303" pitchFamily="18" charset="0"/>
              </a:rPr>
              <a:t>Книга посвящена памяти о </a:t>
            </a:r>
            <a:r>
              <a:rPr lang="ru-RU" sz="3300" dirty="0" smtClean="0">
                <a:latin typeface="Georgia" panose="02040502050405020303" pitchFamily="18" charset="0"/>
              </a:rPr>
              <a:t>войне. Ее героиня – девочка-подросток, рассказывает </a:t>
            </a:r>
            <a:r>
              <a:rPr lang="ru-RU" sz="3300" dirty="0">
                <a:latin typeface="Georgia" panose="02040502050405020303" pitchFamily="18" charset="0"/>
              </a:rPr>
              <a:t>о событиях, происходивших на </a:t>
            </a:r>
            <a:r>
              <a:rPr lang="ru-RU" sz="3300" dirty="0" smtClean="0">
                <a:latin typeface="Georgia" panose="02040502050405020303" pitchFamily="18" charset="0"/>
              </a:rPr>
              <a:t>улице, </a:t>
            </a:r>
            <a:r>
              <a:rPr lang="ru-RU" sz="3300" dirty="0">
                <a:latin typeface="Georgia" panose="02040502050405020303" pitchFamily="18" charset="0"/>
              </a:rPr>
              <a:t>которая оказалась на переднем крае </a:t>
            </a:r>
            <a:r>
              <a:rPr lang="ru-RU" sz="3300" dirty="0" smtClean="0">
                <a:latin typeface="Georgia" panose="02040502050405020303" pitchFamily="18" charset="0"/>
              </a:rPr>
              <a:t>фронта.  </a:t>
            </a:r>
            <a:r>
              <a:rPr lang="ru-RU" sz="3300" dirty="0">
                <a:latin typeface="Georgia" panose="02040502050405020303" pitchFamily="18" charset="0"/>
              </a:rPr>
              <a:t>Глазами очевидца сражения читатель увидит эпизоды обороны Сталинграда, картины фронтового </a:t>
            </a:r>
            <a:r>
              <a:rPr lang="ru-RU" sz="3300" dirty="0" smtClean="0">
                <a:latin typeface="Georgia" panose="02040502050405020303" pitchFamily="18" charset="0"/>
              </a:rPr>
              <a:t>быта, образы </a:t>
            </a:r>
            <a:r>
              <a:rPr lang="ru-RU" sz="3300" dirty="0">
                <a:latin typeface="Georgia" panose="02040502050405020303" pitchFamily="18" charset="0"/>
              </a:rPr>
              <a:t>солдат Великой </a:t>
            </a:r>
            <a:r>
              <a:rPr lang="ru-RU" sz="3300" dirty="0" smtClean="0">
                <a:latin typeface="Georgia" panose="02040502050405020303" pitchFamily="18" charset="0"/>
              </a:rPr>
              <a:t>Отечественной войны, </a:t>
            </a:r>
            <a:r>
              <a:rPr lang="ru-RU" sz="3300" dirty="0">
                <a:latin typeface="Georgia" panose="02040502050405020303" pitchFamily="18" charset="0"/>
              </a:rPr>
              <a:t>защищавших волжский рубеж. В книгу включены воспоминания участников Сталинградской битвы, а </a:t>
            </a:r>
            <a:r>
              <a:rPr lang="ru-RU" sz="3300" dirty="0" smtClean="0">
                <a:latin typeface="Georgia" panose="02040502050405020303" pitchFamily="18" charset="0"/>
              </a:rPr>
              <a:t>также </a:t>
            </a:r>
            <a:r>
              <a:rPr lang="ru-RU" sz="3300" dirty="0">
                <a:latin typeface="Georgia" panose="02040502050405020303" pitchFamily="18" charset="0"/>
              </a:rPr>
              <a:t>документы тех суровых дней. </a:t>
            </a:r>
            <a:endParaRPr lang="ru-RU" sz="33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12+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0" y="1865553"/>
            <a:ext cx="2626309" cy="4083727"/>
          </a:xfrm>
        </p:spPr>
      </p:pic>
    </p:spTree>
    <p:extLst>
      <p:ext uri="{BB962C8B-B14F-4D97-AF65-F5344CB8AC3E}">
        <p14:creationId xmlns:p14="http://schemas.microsoft.com/office/powerpoint/2010/main" val="4493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Живая память. Великая Отечественная: правда о войне. В 3- х т.Т.2. - Москва, 1995. - 608с.  </a:t>
            </a: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43808" y="1189945"/>
            <a:ext cx="6192688" cy="54794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Живая </a:t>
            </a: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память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sz="3000" dirty="0" smtClean="0">
                <a:latin typeface="Georgia" panose="02040502050405020303" pitchFamily="18" charset="0"/>
              </a:rPr>
              <a:t>Трехтомник </a:t>
            </a:r>
            <a:r>
              <a:rPr lang="ru-RU" sz="3000" dirty="0">
                <a:latin typeface="Georgia" panose="02040502050405020303" pitchFamily="18" charset="0"/>
              </a:rPr>
              <a:t>«Живая память</a:t>
            </a:r>
            <a:r>
              <a:rPr lang="ru-RU" sz="3000" dirty="0" smtClean="0">
                <a:latin typeface="Georgia" panose="02040502050405020303" pitchFamily="18" charset="0"/>
              </a:rPr>
              <a:t>» –  </a:t>
            </a:r>
            <a:r>
              <a:rPr lang="ru-RU" sz="3000" dirty="0">
                <a:latin typeface="Georgia" panose="02040502050405020303" pitchFamily="18" charset="0"/>
              </a:rPr>
              <a:t>уникальная летопись героизма защитников Отечества в битве с фашизмом.  Особенность книги – разнообразие жанров. Здесь воспоминания, очерки, фронтовые дневники, статьи, документы, письма, стихи, фотографии, репродукции картин. 2 том включает период завершения Сталинградской </a:t>
            </a:r>
            <a:r>
              <a:rPr lang="ru-RU" sz="3000" dirty="0" smtClean="0">
                <a:latin typeface="Georgia" panose="02040502050405020303" pitchFamily="18" charset="0"/>
              </a:rPr>
              <a:t>битвы.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2" y="1836524"/>
            <a:ext cx="2607858" cy="4040748"/>
          </a:xfrm>
        </p:spPr>
      </p:pic>
    </p:spTree>
    <p:extLst>
      <p:ext uri="{BB962C8B-B14F-4D97-AF65-F5344CB8AC3E}">
        <p14:creationId xmlns:p14="http://schemas.microsoft.com/office/powerpoint/2010/main" val="7337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7" t="24524" r="1423" b="7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122413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Georgia" panose="02040502050405020303" pitchFamily="18" charset="0"/>
              </a:rPr>
              <a:t>1418 дней войны: Из воспоминаний  о Великой Отечественной. - М.: Политиздат, 1990. - 687 с.  ил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43808" y="1189945"/>
            <a:ext cx="6300192" cy="56680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1418 дней войны: Из воспоминаний  о Великой </a:t>
            </a:r>
            <a:r>
              <a:rPr lang="ru-RU" sz="40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/>
              </a:rPr>
              <a:t>Отечественной</a:t>
            </a:r>
          </a:p>
          <a:p>
            <a:pPr marL="0" indent="0">
              <a:buNone/>
            </a:pPr>
            <a:r>
              <a:rPr lang="ru-RU" sz="3400" dirty="0">
                <a:latin typeface="Georgia" panose="02040502050405020303" pitchFamily="18" charset="0"/>
              </a:rPr>
              <a:t>Среди авторов сборника выдающиеся полководцы и военачальники Великой </a:t>
            </a:r>
            <a:r>
              <a:rPr lang="ru-RU" sz="3400" dirty="0" smtClean="0">
                <a:latin typeface="Georgia" panose="02040502050405020303" pitchFamily="18" charset="0"/>
              </a:rPr>
              <a:t>Отечественной</a:t>
            </a:r>
            <a:r>
              <a:rPr lang="ru-RU" sz="3400" dirty="0">
                <a:latin typeface="Georgia" panose="02040502050405020303" pitchFamily="18" charset="0"/>
              </a:rPr>
              <a:t>: Г.К. Жуков, </a:t>
            </a:r>
            <a:r>
              <a:rPr lang="ru-RU" sz="3400" dirty="0" smtClean="0">
                <a:latin typeface="Georgia" panose="02040502050405020303" pitchFamily="18" charset="0"/>
              </a:rPr>
              <a:t>              А.М</a:t>
            </a:r>
            <a:r>
              <a:rPr lang="ru-RU" sz="3400" dirty="0">
                <a:latin typeface="Georgia" panose="02040502050405020303" pitchFamily="18" charset="0"/>
              </a:rPr>
              <a:t>. Василевский, </a:t>
            </a:r>
            <a:r>
              <a:rPr lang="ru-RU" sz="3400" dirty="0" smtClean="0">
                <a:latin typeface="Georgia" panose="02040502050405020303" pitchFamily="18" charset="0"/>
              </a:rPr>
              <a:t>К.К</a:t>
            </a:r>
            <a:r>
              <a:rPr lang="ru-RU" sz="3400" dirty="0">
                <a:latin typeface="Georgia" panose="02040502050405020303" pitchFamily="18" charset="0"/>
              </a:rPr>
              <a:t>. Рокоссовский, Н.Г. Кузнецов и другие. Их воспоминания – это </a:t>
            </a:r>
            <a:r>
              <a:rPr lang="ru-RU" sz="3400" dirty="0" smtClean="0">
                <a:latin typeface="Georgia" panose="02040502050405020303" pitchFamily="18" charset="0"/>
              </a:rPr>
              <a:t>рассказ </a:t>
            </a:r>
            <a:r>
              <a:rPr lang="ru-RU" sz="3400" dirty="0">
                <a:latin typeface="Georgia" panose="02040502050405020303" pitchFamily="18" charset="0"/>
              </a:rPr>
              <a:t>о войне, победах и </a:t>
            </a:r>
            <a:r>
              <a:rPr lang="ru-RU" sz="3400" dirty="0" smtClean="0">
                <a:latin typeface="Georgia" panose="02040502050405020303" pitchFamily="18" charset="0"/>
              </a:rPr>
              <a:t>неудачах, в том числе и о </a:t>
            </a:r>
            <a:r>
              <a:rPr lang="ru-RU" sz="3400" dirty="0">
                <a:latin typeface="Georgia" panose="02040502050405020303" pitchFamily="18" charset="0"/>
              </a:rPr>
              <a:t>боевом подвиге советского народа в </a:t>
            </a:r>
            <a:r>
              <a:rPr lang="ru-RU" sz="3400" dirty="0" smtClean="0">
                <a:latin typeface="Georgia" panose="02040502050405020303" pitchFamily="18" charset="0"/>
              </a:rPr>
              <a:t>Сталинградской </a:t>
            </a:r>
            <a:r>
              <a:rPr lang="ru-RU" sz="3400" dirty="0">
                <a:latin typeface="Georgia" panose="02040502050405020303" pitchFamily="18" charset="0"/>
              </a:rPr>
              <a:t>битве. Остроту борьбы иллюстрируют включенные в сборник фрагменты из мемуаров немецких офицеров, тексты советских и германских документов военной поры. </a:t>
            </a:r>
            <a:endParaRPr lang="ru-RU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18994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16+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6" y="1865553"/>
            <a:ext cx="2714906" cy="4299751"/>
          </a:xfrm>
        </p:spPr>
      </p:pic>
    </p:spTree>
    <p:extLst>
      <p:ext uri="{BB962C8B-B14F-4D97-AF65-F5344CB8AC3E}">
        <p14:creationId xmlns:p14="http://schemas.microsoft.com/office/powerpoint/2010/main" val="5461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1338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В 2018-м году 2 февраля в России отмечается 75-летие Победы в Сталинградской битве</vt:lpstr>
      <vt:lpstr>Презентация PowerPoint</vt:lpstr>
      <vt:lpstr>Бондарев, Ю. Горячий снег / Ю. Бондарев. – М.: АСТ: Транзиткнига, 2004. – 413 c.</vt:lpstr>
      <vt:lpstr>Венок славы: антология художественных произведений о Великой Отечественной войне: в 12 т. Т. 4. Сталинградская битва / [ред. совет: Н. В. Свиридов, М. Н. Алексеев, Ю. В. Бондарев и др.]. – М.: Современник, 1984. –652 с.,, ил.</vt:lpstr>
      <vt:lpstr>Некрасов, В.П. В окопах Сталинграда: повесть, рассказы / В.П. Некрасов; предисл. Г. Бакланова. - М. : Худож. лит., 1990. - 319 с. </vt:lpstr>
      <vt:lpstr>Овчинникова,  Л.П.,  Улица среди окопов / Л. П. Овчинникова - М.: Мол.гвардия, 1985.  -  191 с.,  ил.- (Летопись Великой Отечественной).</vt:lpstr>
      <vt:lpstr>Живая память. Великая Отечественная: правда о войне. В 3- х т.Т.2. - Москва, 1995. - 608с.  </vt:lpstr>
      <vt:lpstr>1418 дней войны: Из воспоминаний  о Великой Отечественной. - М.: Политиздат, 1990. - 687 с.  ил.</vt:lpstr>
      <vt:lpstr>Ортенберг, Д.И. 1942.Рассказ-хроника / Д. И. Ортенберг - М.: Политиздат, 1988. - 462с., ил.</vt:lpstr>
      <vt:lpstr>Сталинград: уроки истории. Воспоминания участников битвы. - М.: 1980. - 496с.</vt:lpstr>
      <vt:lpstr>Куманев, Г.А. 1941-1945. Краткая история документы, фотографии / Г. А. Куманев. - М.: Политиздат, 1982. - 238с., ил.</vt:lpstr>
      <vt:lpstr>Шефов, Н.А. Битвы России. / Н. А. Шефов. -  М.:             (ООО « Издательство АСТ», 2004. - 704с., 40л. ил. -  (Военно-историческая библиотека).</vt:lpstr>
      <vt:lpstr>Говорят погибшие герои: Предсмертные письма советских борцов против немецко-фашистских захватчиков (1941-1945). - М.: Политиздат, 1979. - 272с., ил. </vt:lpstr>
      <vt:lpstr>Жуков, Г.К. Воспоминания. Размышления. В 3-х т. Т.2 . - М.: Издательство Агенства печати Новости, 1983. - 328с.,  ил. </vt:lpstr>
      <vt:lpstr>Великая Отечественная война 1941 - 1945 годов. В.12-т. Т.1. Основные события война. М.: Воениздат, 2011.- 848с.,ил.</vt:lpstr>
      <vt:lpstr>Василевский, А.М. Дело всей жизни /А. М. Василевский. В 2-х т. Т. 1. М.: Политиздат, 1988. - 320с., ил.</vt:lpstr>
      <vt:lpstr>Публицистика периода Великой Отечественной войны и первых послевоенных лет. -  М.: Сов Россия, 1985. - 480с. -   (Школьная б-ка)</vt:lpstr>
      <vt:lpstr>Муниципальное учреждение культуры  “Центральная районная межпоселенческая библиотека  Касимовского муниципального района”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ЦРМБ</dc:creator>
  <cp:lastModifiedBy>ЦРМБ</cp:lastModifiedBy>
  <cp:revision>44</cp:revision>
  <dcterms:created xsi:type="dcterms:W3CDTF">2018-01-30T06:20:34Z</dcterms:created>
  <dcterms:modified xsi:type="dcterms:W3CDTF">2018-01-31T11:03:48Z</dcterms:modified>
</cp:coreProperties>
</file>