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77" r:id="rId6"/>
    <p:sldId id="276" r:id="rId7"/>
    <p:sldId id="278" r:id="rId8"/>
    <p:sldId id="274" r:id="rId9"/>
    <p:sldId id="275" r:id="rId10"/>
    <p:sldId id="279" r:id="rId11"/>
    <p:sldId id="280" r:id="rId12"/>
    <p:sldId id="281" r:id="rId13"/>
    <p:sldId id="282" r:id="rId14"/>
    <p:sldId id="283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42779-5309-4CB7-ABC8-CD3CB9C82D45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6E52E-0606-4282-8FBD-95B7E9589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7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E52E-0606-4282-8FBD-95B7E9589A3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0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4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6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7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6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5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1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7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2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5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444F-340F-476F-B729-E73587672BB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635C-A8E2-4BD4-A273-AC3782FE2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1" y="0"/>
            <a:ext cx="9155791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63" y="1772816"/>
            <a:ext cx="6044105" cy="3720902"/>
          </a:xfrm>
          <a:prstGeom prst="rect">
            <a:avLst/>
          </a:prstGeom>
          <a:effectLst>
            <a:glow rad="698500">
              <a:schemeClr val="bg1">
                <a:alpha val="69000"/>
              </a:schemeClr>
            </a:glow>
            <a:softEdge rad="393700"/>
          </a:effectLst>
        </p:spPr>
      </p:pic>
      <p:sp>
        <p:nvSpPr>
          <p:cNvPr id="8" name="TextBox 7"/>
          <p:cNvSpPr txBox="1"/>
          <p:nvPr/>
        </p:nvSpPr>
        <p:spPr>
          <a:xfrm>
            <a:off x="647056" y="5603771"/>
            <a:ext cx="8496944" cy="707886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«Городу – герою посвящается…»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404664"/>
            <a:ext cx="6840760" cy="1200329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выставка,</a:t>
            </a:r>
          </a:p>
          <a:p>
            <a:pPr algn="ctr"/>
            <a:r>
              <a:rPr lang="ru-RU" sz="2400" b="1" dirty="0" smtClean="0"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посвященная  </a:t>
            </a:r>
            <a:r>
              <a:rPr lang="ru-RU" sz="2400" b="1" dirty="0" smtClean="0"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Дню полного освобождения Ленинграда от фашисткой блокады</a:t>
            </a:r>
            <a:endParaRPr lang="ru-RU" sz="2400" b="1" dirty="0">
              <a:effectLst>
                <a:glow rad="63500">
                  <a:schemeClr val="accent1">
                    <a:lumMod val="50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Подвиг народа: Памятники Великой Отечественной войны, 1941 – 1945г.г. – Москва: Политиздат</a:t>
            </a:r>
            <a:r>
              <a:rPr lang="ru-RU" sz="2000" b="1" dirty="0"/>
              <a:t>, </a:t>
            </a:r>
            <a:r>
              <a:rPr lang="ru-RU" sz="2000" b="1" dirty="0" smtClean="0"/>
              <a:t>1980. </a:t>
            </a:r>
            <a:r>
              <a:rPr lang="ru-RU" sz="2000" b="1" dirty="0"/>
              <a:t>– </a:t>
            </a:r>
            <a:r>
              <a:rPr lang="ru-RU" sz="2000" b="1" dirty="0" smtClean="0"/>
              <a:t>318 </a:t>
            </a:r>
            <a:r>
              <a:rPr lang="ru-RU" sz="2000" b="1" dirty="0"/>
              <a:t>с.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447152"/>
            <a:ext cx="5040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Иллюстрированное </a:t>
            </a:r>
            <a:r>
              <a:rPr lang="ru-RU" sz="2200" dirty="0"/>
              <a:t>издание о </a:t>
            </a:r>
            <a:r>
              <a:rPr lang="ru-RU" sz="2200" dirty="0" smtClean="0"/>
              <a:t>беспри - мерном </a:t>
            </a:r>
            <a:r>
              <a:rPr lang="ru-RU" sz="2200" dirty="0"/>
              <a:t>подвиге советского народа и его доблестных Вооруженных </a:t>
            </a:r>
            <a:r>
              <a:rPr lang="ru-RU" sz="2200" dirty="0" smtClean="0"/>
              <a:t>Сил </a:t>
            </a:r>
            <a:r>
              <a:rPr lang="ru-RU" sz="2200" dirty="0"/>
              <a:t>в Великой Отечественной войне, отстоявших свободу и независимость своей </a:t>
            </a:r>
            <a:r>
              <a:rPr lang="ru-RU" sz="2200" dirty="0" smtClean="0"/>
              <a:t>Родины.</a:t>
            </a:r>
          </a:p>
          <a:p>
            <a:pPr algn="just"/>
            <a:r>
              <a:rPr lang="ru-RU" sz="2200" dirty="0" smtClean="0"/>
              <a:t>В </a:t>
            </a:r>
            <a:r>
              <a:rPr lang="ru-RU" sz="2200" dirty="0"/>
              <a:t>книге представлены наиболее </a:t>
            </a:r>
            <a:r>
              <a:rPr lang="ru-RU" sz="2200" dirty="0" err="1" smtClean="0"/>
              <a:t>значи</a:t>
            </a:r>
            <a:r>
              <a:rPr lang="ru-RU" sz="2200" dirty="0" smtClean="0"/>
              <a:t>-тельные </a:t>
            </a:r>
            <a:r>
              <a:rPr lang="ru-RU" sz="2200" dirty="0"/>
              <a:t>памятники и мемориальные ансамбли, находящиеся на территории </a:t>
            </a:r>
            <a:r>
              <a:rPr lang="ru-RU" sz="2200" dirty="0" smtClean="0"/>
              <a:t>России </a:t>
            </a:r>
            <a:r>
              <a:rPr lang="ru-RU" sz="2200" dirty="0"/>
              <a:t>и за его пределами.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6" y="1447152"/>
            <a:ext cx="2664295" cy="43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Живая память. Великая Отечественная: правда о войне. – Москва: Союз журналистов РФ, 1995. – 700 с.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447152"/>
            <a:ext cx="48245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2200" dirty="0" smtClean="0"/>
          </a:p>
          <a:p>
            <a:pPr algn="just" fontAlgn="base"/>
            <a:r>
              <a:rPr lang="ru-RU" sz="2200" dirty="0" smtClean="0"/>
              <a:t>Трехтомник </a:t>
            </a:r>
            <a:r>
              <a:rPr lang="ru-RU" sz="2200" dirty="0"/>
              <a:t>«Живая память» — </a:t>
            </a:r>
            <a:r>
              <a:rPr lang="ru-RU" sz="2200" dirty="0" smtClean="0"/>
              <a:t>уникальная </a:t>
            </a:r>
            <a:r>
              <a:rPr lang="ru-RU" sz="2200" dirty="0"/>
              <a:t>летопись </a:t>
            </a:r>
            <a:r>
              <a:rPr lang="ru-RU" sz="2200" dirty="0" smtClean="0"/>
              <a:t>сурового </a:t>
            </a:r>
            <a:r>
              <a:rPr lang="ru-RU" sz="2200" dirty="0"/>
              <a:t>пути к великой Победе. </a:t>
            </a:r>
            <a:r>
              <a:rPr lang="ru-RU" sz="2200" dirty="0" smtClean="0"/>
              <a:t>Особенность </a:t>
            </a:r>
            <a:r>
              <a:rPr lang="ru-RU" sz="2200" dirty="0"/>
              <a:t>книги — разнообразие жанров. Здесь </a:t>
            </a:r>
            <a:r>
              <a:rPr lang="ru-RU" sz="2200" dirty="0" err="1" smtClean="0"/>
              <a:t>вос</a:t>
            </a:r>
            <a:r>
              <a:rPr lang="ru-RU" sz="2200" dirty="0" smtClean="0"/>
              <a:t>-поминания</a:t>
            </a:r>
            <a:r>
              <a:rPr lang="ru-RU" sz="2200" dirty="0"/>
              <a:t>, очерки, фронтовые </a:t>
            </a:r>
            <a:r>
              <a:rPr lang="ru-RU" sz="2200" dirty="0" smtClean="0"/>
              <a:t>дневники</a:t>
            </a:r>
            <a:r>
              <a:rPr lang="ru-RU" sz="2200" dirty="0"/>
              <a:t>, статьи, документы, письма, стихи, фотографии, репродукции </a:t>
            </a:r>
            <a:r>
              <a:rPr lang="ru-RU" sz="2200" dirty="0" smtClean="0"/>
              <a:t>кар-тин. Обороне Ленинграда посвящены главы «На Ленинградском и </a:t>
            </a:r>
            <a:r>
              <a:rPr lang="ru-RU" sz="2200" dirty="0" err="1" smtClean="0"/>
              <a:t>Волхо-вском</a:t>
            </a:r>
            <a:r>
              <a:rPr lang="ru-RU" sz="2200" dirty="0" smtClean="0"/>
              <a:t>», «Салют над Невой. </a:t>
            </a:r>
            <a:r>
              <a:rPr lang="ru-RU" sz="2200" dirty="0" smtClean="0"/>
              <a:t>«Нас </a:t>
            </a:r>
            <a:r>
              <a:rPr lang="ru-RU" sz="2200" dirty="0" smtClean="0"/>
              <a:t>ждет Дунай».</a:t>
            </a:r>
            <a:endParaRPr lang="ru-RU" sz="22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4087"/>
            <a:ext cx="3243195" cy="436109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0560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Война</a:t>
            </a:r>
            <a:r>
              <a:rPr lang="ru-RU" sz="2000" b="1" dirty="0"/>
              <a:t>. Народ. Победа. 1941-1945. Статьи. Очерки. Воспоминания. – </a:t>
            </a:r>
            <a:r>
              <a:rPr lang="ru-RU" sz="2000" b="1" dirty="0" smtClean="0"/>
              <a:t>Кн.1. </a:t>
            </a:r>
            <a:r>
              <a:rPr lang="ru-RU" sz="2000" b="1" dirty="0"/>
              <a:t>– Москва: Политиздат, 1984. – 246 с.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447152"/>
            <a:ext cx="51125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sz="2200" dirty="0"/>
              <a:t>В книгу вошли статьи, очерки о событиях Великой Отечественной войны, относящихся к </a:t>
            </a:r>
            <a:r>
              <a:rPr lang="ru-RU" sz="2200" dirty="0" smtClean="0"/>
              <a:t>началу войны. </a:t>
            </a:r>
            <a:endParaRPr lang="ru-RU" sz="2200" dirty="0"/>
          </a:p>
          <a:p>
            <a:pPr algn="just"/>
            <a:r>
              <a:rPr lang="ru-RU" sz="2200" dirty="0" smtClean="0"/>
              <a:t>Обороне Ленинграда посвящены </a:t>
            </a:r>
            <a:r>
              <a:rPr lang="ru-RU" sz="2200" dirty="0" err="1" smtClean="0"/>
              <a:t>воспо-минания</a:t>
            </a:r>
            <a:r>
              <a:rPr lang="ru-RU" sz="2200" dirty="0" smtClean="0"/>
              <a:t>  нескольких авторов: </a:t>
            </a:r>
          </a:p>
          <a:p>
            <a:pPr algn="just"/>
            <a:r>
              <a:rPr lang="ru-RU" sz="2200" dirty="0" smtClean="0"/>
              <a:t>Н.Г. Михайловский «Огненный щит Ленинграда», В.В. Гусев «Молодежная фронтовая», Л.И. </a:t>
            </a:r>
            <a:r>
              <a:rPr lang="ru-RU" sz="2200" dirty="0" err="1" smtClean="0"/>
              <a:t>Баркович</a:t>
            </a:r>
            <a:r>
              <a:rPr lang="ru-RU" sz="2200" dirty="0" smtClean="0"/>
              <a:t> «Ладожский экзамен», Н.С. Тихонов «В дни </a:t>
            </a:r>
            <a:r>
              <a:rPr lang="ru-RU" sz="2200" dirty="0" err="1" smtClean="0"/>
              <a:t>ленин</a:t>
            </a:r>
            <a:r>
              <a:rPr lang="ru-RU" sz="2200" dirty="0" smtClean="0"/>
              <a:t>-градской осады».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47152"/>
            <a:ext cx="2766078" cy="43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Жуков, Г.К. Воспоминания и размышления. / Г.К. Жуков </a:t>
            </a:r>
            <a:r>
              <a:rPr lang="ru-RU" sz="2000" b="1" dirty="0"/>
              <a:t>– Москва: </a:t>
            </a:r>
            <a:r>
              <a:rPr lang="ru-RU" sz="2000" b="1" dirty="0" err="1" smtClean="0"/>
              <a:t>Агенство</a:t>
            </a:r>
            <a:r>
              <a:rPr lang="ru-RU" sz="2000" b="1" dirty="0" smtClean="0"/>
              <a:t> печати Новости, 1978. – 327 с.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447152"/>
            <a:ext cx="50405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200" dirty="0"/>
          </a:p>
          <a:p>
            <a:pPr algn="just"/>
            <a:r>
              <a:rPr lang="ru-RU" sz="2200" dirty="0" smtClean="0"/>
              <a:t>Широко известная </a:t>
            </a:r>
            <a:r>
              <a:rPr lang="ru-RU" sz="2200" dirty="0"/>
              <a:t>книга Маршала Советского Союза Георгия Константиновича </a:t>
            </a:r>
            <a:r>
              <a:rPr lang="ru-RU" sz="2200" dirty="0" smtClean="0"/>
              <a:t>Жукова, </a:t>
            </a:r>
            <a:r>
              <a:rPr lang="ru-RU" sz="2200" dirty="0" err="1" smtClean="0"/>
              <a:t>прослав</a:t>
            </a:r>
            <a:r>
              <a:rPr lang="ru-RU" sz="2200" dirty="0" smtClean="0"/>
              <a:t>-ленного </a:t>
            </a:r>
            <a:r>
              <a:rPr lang="ru-RU" sz="2200" dirty="0"/>
              <a:t>военачальника, четырежды Героя Советского Союза, человека, чье имя стоит под актом о капитуляции фашистской </a:t>
            </a:r>
            <a:r>
              <a:rPr lang="ru-RU" sz="2200" dirty="0" smtClean="0"/>
              <a:t>Германии. В одной из глав мемуаров описывается период </a:t>
            </a:r>
            <a:r>
              <a:rPr lang="ru-RU" sz="2200" dirty="0" err="1" smtClean="0"/>
              <a:t>коман-дования</a:t>
            </a:r>
            <a:r>
              <a:rPr lang="ru-RU" sz="2200" dirty="0" smtClean="0"/>
              <a:t> Ленинградским фронтом.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47152"/>
            <a:ext cx="2766078" cy="4302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7925"/>
            <a:ext cx="2766079" cy="433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Когда пушки гремели… - Москва: Искусство, 1973. – 352 с.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447152"/>
            <a:ext cx="51845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 smtClean="0"/>
          </a:p>
          <a:p>
            <a:pPr algn="just"/>
            <a:r>
              <a:rPr lang="ru-RU" sz="2200" dirty="0" smtClean="0"/>
              <a:t>В </a:t>
            </a:r>
            <a:r>
              <a:rPr lang="ru-RU" sz="2200" dirty="0"/>
              <a:t>этом сборнике рассказано о людях искусства на фронтах Великой </a:t>
            </a:r>
            <a:r>
              <a:rPr lang="ru-RU" sz="2200" dirty="0" err="1" smtClean="0"/>
              <a:t>Отече-ственной</a:t>
            </a:r>
            <a:r>
              <a:rPr lang="ru-RU" sz="2200" dirty="0" smtClean="0"/>
              <a:t> войны. О солдатах</a:t>
            </a:r>
            <a:r>
              <a:rPr lang="ru-RU" sz="2200" dirty="0"/>
              <a:t>, </a:t>
            </a:r>
            <a:r>
              <a:rPr lang="ru-RU" sz="2200" dirty="0" smtClean="0"/>
              <a:t>ставших журналистами</a:t>
            </a:r>
            <a:r>
              <a:rPr lang="ru-RU" sz="2200" dirty="0"/>
              <a:t>, художниками, </a:t>
            </a:r>
            <a:r>
              <a:rPr lang="ru-RU" sz="2200" dirty="0" smtClean="0"/>
              <a:t>деятелями </a:t>
            </a:r>
            <a:r>
              <a:rPr lang="ru-RU" sz="2200" dirty="0"/>
              <a:t>советского кино, артистами после окончания войны. </a:t>
            </a:r>
            <a:endParaRPr lang="ru-RU" sz="2200" dirty="0" smtClean="0"/>
          </a:p>
          <a:p>
            <a:pPr algn="just"/>
            <a:r>
              <a:rPr lang="ru-RU" sz="2200" dirty="0" smtClean="0"/>
              <a:t>Одним из авторов был Д. Д. Шостакович, написавший знаменитую  Седьмую сим-</a:t>
            </a:r>
            <a:r>
              <a:rPr lang="ru-RU" sz="2200" dirty="0" err="1" smtClean="0"/>
              <a:t>фонию</a:t>
            </a:r>
            <a:r>
              <a:rPr lang="ru-RU" sz="2200" dirty="0" smtClean="0"/>
              <a:t> , которая была посвящена герои-ческой борьбе ленинградцев за свободу родного города.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77577"/>
            <a:ext cx="2929807" cy="43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5" y="1447152"/>
            <a:ext cx="3150156" cy="4363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Чаковский, А.Б. Блокада. В пяти книгах. / А.Б. Чаковский – Москва: </a:t>
            </a:r>
            <a:r>
              <a:rPr lang="ru-RU" sz="2000" b="1" dirty="0" smtClean="0"/>
              <a:t>Советский писатель, 1978. -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447152"/>
            <a:ext cx="50405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cs typeface="Times New Roman" panose="02020603050405020304" pitchFamily="18" charset="0"/>
              </a:rPr>
              <a:t>Роман-эпопея достоверно и с </a:t>
            </a:r>
            <a:r>
              <a:rPr lang="ru-RU" sz="2200" dirty="0" err="1" smtClean="0">
                <a:cs typeface="Times New Roman" panose="02020603050405020304" pitchFamily="18" charset="0"/>
              </a:rPr>
              <a:t>хроно</a:t>
            </a:r>
            <a:r>
              <a:rPr lang="ru-RU" sz="2200" dirty="0" smtClean="0">
                <a:cs typeface="Times New Roman" panose="02020603050405020304" pitchFamily="18" charset="0"/>
              </a:rPr>
              <a:t>-логической </a:t>
            </a:r>
            <a:r>
              <a:rPr lang="ru-RU" sz="2200" dirty="0">
                <a:cs typeface="Times New Roman" panose="02020603050405020304" pitchFamily="18" charset="0"/>
              </a:rPr>
              <a:t>точностью рассказывает о событиях, предшествовавших войне, обороне Ленинграда, о страшных буднях осажденного города, работе Дороги жизни и прорыве </a:t>
            </a:r>
            <a:r>
              <a:rPr lang="ru-RU" sz="2200" dirty="0" smtClean="0">
                <a:cs typeface="Times New Roman" panose="02020603050405020304" pitchFamily="18" charset="0"/>
              </a:rPr>
              <a:t>блокады  </a:t>
            </a:r>
          </a:p>
          <a:p>
            <a:r>
              <a:rPr lang="ru-RU" sz="2200" dirty="0" smtClean="0">
                <a:cs typeface="Times New Roman" panose="02020603050405020304" pitchFamily="18" charset="0"/>
              </a:rPr>
              <a:t>зимой </a:t>
            </a:r>
            <a:r>
              <a:rPr lang="ru-RU" sz="2200" dirty="0">
                <a:cs typeface="Times New Roman" panose="02020603050405020304" pitchFamily="18" charset="0"/>
              </a:rPr>
              <a:t>1943 года.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6321"/>
            <a:ext cx="3865937" cy="4884758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7995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252519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37" y="2420888"/>
            <a:ext cx="5916149" cy="4437112"/>
          </a:xfrm>
          <a:prstGeom prst="rect">
            <a:avLst/>
          </a:prstGeom>
          <a:effectLst>
            <a:softEdge rad="990600"/>
          </a:effectLst>
        </p:spPr>
      </p:pic>
      <p:sp>
        <p:nvSpPr>
          <p:cNvPr id="2" name="TextBox 1"/>
          <p:cNvSpPr txBox="1"/>
          <p:nvPr/>
        </p:nvSpPr>
        <p:spPr>
          <a:xfrm>
            <a:off x="179512" y="266249"/>
            <a:ext cx="8784976" cy="35394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Слава вам, которые в сраженьях 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Отстояли берега Невы. 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Ленинград, не знавший пораженья, 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Новым светом озарили вы. 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Слава и тебе, великий город, 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Сливший воедино фронт и тыл, 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небывалых трудностях который 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Выстоял. Сражался. Победил.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960" y="4017658"/>
            <a:ext cx="5040560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Инбер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Залпы Победы"</a:t>
            </a:r>
          </a:p>
        </p:txBody>
      </p:sp>
    </p:spTree>
    <p:extLst>
      <p:ext uri="{BB962C8B-B14F-4D97-AF65-F5344CB8AC3E}">
        <p14:creationId xmlns:p14="http://schemas.microsoft.com/office/powerpoint/2010/main" val="10447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06309"/>
            <a:ext cx="6680938" cy="3774730"/>
          </a:xfrm>
          <a:prstGeom prst="rect">
            <a:avLst/>
          </a:prstGeom>
          <a:effectLst>
            <a:softEdge rad="889000"/>
          </a:effec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8208912" cy="6063198"/>
          </a:xfrm>
          <a:prstGeom prst="rect">
            <a:avLst/>
          </a:prstGeom>
          <a:noFill/>
          <a:effectLst>
            <a:glow rad="127000">
              <a:schemeClr val="accent1">
                <a:alpha val="47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Ленинграда — одна из самых страшных и трагических страниц в истории Великой Отечественной войны.  Ужасное испытание для жителей города на Неве длилось почти 900 дней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Ленинград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находился в окружении фашистских захватчиков и у жителей не было никакой возможности вырваться из этого ада.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голод, сильные морозы, отсутствие отопления и электричества, ленинградцы мужественно выстояли и не отдали врагу родной город.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9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5" y="1447152"/>
            <a:ext cx="3150156" cy="4363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Великая Отечественная война 1941 – 1945: Энциклопедия для школьников. – Москва: ОЛМА-ПРЕСС, 2000. – 447 с.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1447152"/>
            <a:ext cx="518457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cs typeface="Times New Roman" panose="02020603050405020304" pitchFamily="18" charset="0"/>
              </a:rPr>
              <a:t>Книга </a:t>
            </a:r>
            <a:r>
              <a:rPr lang="ru-RU" sz="2200" dirty="0">
                <a:cs typeface="Times New Roman" panose="02020603050405020304" pitchFamily="18" charset="0"/>
              </a:rPr>
              <a:t>рассказывает о наиболее значимых событиях Второй мировой войны. </a:t>
            </a:r>
            <a:r>
              <a:rPr lang="ru-RU" sz="2200" dirty="0" smtClean="0">
                <a:cs typeface="Times New Roman" panose="02020603050405020304" pitchFamily="18" charset="0"/>
              </a:rPr>
              <a:t>Обороне </a:t>
            </a:r>
            <a:r>
              <a:rPr lang="ru-RU" sz="2200" dirty="0">
                <a:cs typeface="Times New Roman" panose="02020603050405020304" pitchFamily="18" charset="0"/>
              </a:rPr>
              <a:t>Ленинграда </a:t>
            </a:r>
            <a:r>
              <a:rPr lang="ru-RU" sz="2200" dirty="0" smtClean="0">
                <a:cs typeface="Times New Roman" panose="02020603050405020304" pitchFamily="18" charset="0"/>
              </a:rPr>
              <a:t>посвящены </a:t>
            </a:r>
            <a:r>
              <a:rPr lang="ru-RU" sz="2200" dirty="0">
                <a:cs typeface="Times New Roman" panose="02020603050405020304" pitchFamily="18" charset="0"/>
              </a:rPr>
              <a:t>разделы «Первый период Великой Отечественной войны (22 июня 1941 г. – 18 ноября  1942 г.)» и «Третий период Великой </a:t>
            </a:r>
            <a:r>
              <a:rPr lang="ru-RU" sz="2200" dirty="0" smtClean="0">
                <a:cs typeface="Times New Roman" panose="02020603050405020304" pitchFamily="18" charset="0"/>
              </a:rPr>
              <a:t>Отечественной </a:t>
            </a:r>
            <a:r>
              <a:rPr lang="ru-RU" sz="2200" dirty="0">
                <a:cs typeface="Times New Roman" panose="02020603050405020304" pitchFamily="18" charset="0"/>
              </a:rPr>
              <a:t>войны </a:t>
            </a:r>
            <a:r>
              <a:rPr lang="ru-RU" sz="2200" dirty="0" smtClean="0">
                <a:cs typeface="Times New Roman" panose="02020603050405020304" pitchFamily="18" charset="0"/>
              </a:rPr>
              <a:t>(декабрь </a:t>
            </a:r>
            <a:r>
              <a:rPr lang="ru-RU" sz="2200" dirty="0">
                <a:cs typeface="Times New Roman" panose="02020603050405020304" pitchFamily="18" charset="0"/>
              </a:rPr>
              <a:t>1943 г</a:t>
            </a:r>
            <a:r>
              <a:rPr lang="ru-RU" sz="2200" dirty="0" smtClean="0">
                <a:cs typeface="Times New Roman" panose="02020603050405020304" pitchFamily="18" charset="0"/>
              </a:rPr>
              <a:t>. – 9 </a:t>
            </a:r>
            <a:r>
              <a:rPr lang="ru-RU" sz="2200" dirty="0">
                <a:cs typeface="Times New Roman" panose="02020603050405020304" pitchFamily="18" charset="0"/>
              </a:rPr>
              <a:t>мая 1945 г.)», где широко представлены </a:t>
            </a:r>
            <a:r>
              <a:rPr lang="ru-RU" sz="2200" dirty="0" smtClean="0">
                <a:cs typeface="Times New Roman" panose="02020603050405020304" pitchFamily="18" charset="0"/>
              </a:rPr>
              <a:t>документальные </a:t>
            </a:r>
            <a:r>
              <a:rPr lang="ru-RU" sz="2200" dirty="0" err="1" smtClean="0">
                <a:cs typeface="Times New Roman" panose="02020603050405020304" pitchFamily="18" charset="0"/>
              </a:rPr>
              <a:t>свиде-тельства</a:t>
            </a:r>
            <a:r>
              <a:rPr lang="ru-RU" sz="2200" dirty="0" smtClean="0">
                <a:cs typeface="Times New Roman" panose="02020603050405020304" pitchFamily="18" charset="0"/>
              </a:rPr>
              <a:t> </a:t>
            </a:r>
            <a:r>
              <a:rPr lang="ru-RU" sz="2200" dirty="0">
                <a:cs typeface="Times New Roman" panose="02020603050405020304" pitchFamily="18" charset="0"/>
              </a:rPr>
              <a:t>о </a:t>
            </a:r>
            <a:r>
              <a:rPr lang="ru-RU" sz="2200" dirty="0" smtClean="0"/>
              <a:t>героическом периоде </a:t>
            </a:r>
            <a:r>
              <a:rPr lang="ru-RU" sz="2200" dirty="0"/>
              <a:t>легендарного </a:t>
            </a:r>
            <a:r>
              <a:rPr lang="ru-RU" sz="2200" dirty="0" smtClean="0"/>
              <a:t>города</a:t>
            </a:r>
            <a:r>
              <a:rPr lang="ru-RU" sz="2200" dirty="0"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9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Шигин, Г.А. Битва за Ленинград: крупные операции, «белые пятна», потери. / Г.А. Шигин – Москва: АСТ, 2005. – 316 с.</a:t>
            </a:r>
            <a:endParaRPr lang="ru-RU" sz="20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1616429"/>
            <a:ext cx="5184576" cy="3693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kern="0" dirty="0" smtClean="0">
                <a:cs typeface="Times New Roman" panose="02020603050405020304" pitchFamily="18" charset="0"/>
              </a:rPr>
              <a:t>В этом издании на основе произведенных исследований </a:t>
            </a:r>
            <a:r>
              <a:rPr lang="ru-RU" sz="2200" kern="0" dirty="0" smtClean="0">
                <a:cs typeface="Times New Roman" panose="02020603050405020304" pitchFamily="18" charset="0"/>
              </a:rPr>
              <a:t>и                  </a:t>
            </a:r>
            <a:r>
              <a:rPr lang="ru-RU" sz="2200" kern="0" dirty="0" smtClean="0">
                <a:cs typeface="Times New Roman" panose="02020603050405020304" pitchFamily="18" charset="0"/>
              </a:rPr>
              <a:t>с использованием ранее засекреченных архивных документов рассматривается ход битвы за Ленинград. Показаны крупные операции, потери, даны портреты военачальников, </a:t>
            </a:r>
            <a:r>
              <a:rPr lang="ru-RU" sz="2200" kern="0" dirty="0" err="1" smtClean="0">
                <a:cs typeface="Times New Roman" panose="02020603050405020304" pitchFamily="18" charset="0"/>
              </a:rPr>
              <a:t>руково-дивших</a:t>
            </a:r>
            <a:r>
              <a:rPr lang="ru-RU" sz="2200" kern="0" dirty="0" smtClean="0">
                <a:cs typeface="Times New Roman" panose="02020603050405020304" pitchFamily="18" charset="0"/>
              </a:rPr>
              <a:t> боевыми действиями.</a:t>
            </a:r>
            <a:endParaRPr lang="ru-RU" sz="2200" kern="0" dirty="0">
              <a:cs typeface="Times New Roman" panose="02020603050405020304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5" y="1447152"/>
            <a:ext cx="2851716" cy="43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1418 </a:t>
            </a:r>
            <a:r>
              <a:rPr lang="ru-RU" sz="2000" b="1" dirty="0"/>
              <a:t>дней войны: из воспоминаний о Великой Отечественной. – Москва: Политиздат, 1990. – 687с.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1108598"/>
            <a:ext cx="5184576" cy="5201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endParaRPr lang="ru-RU" sz="2200" dirty="0" smtClean="0"/>
          </a:p>
          <a:p>
            <a:pPr algn="just"/>
            <a:endParaRPr lang="ru-RU" sz="2200" dirty="0"/>
          </a:p>
          <a:p>
            <a:pPr algn="just"/>
            <a:r>
              <a:rPr lang="ru-RU" sz="2200" dirty="0" smtClean="0"/>
              <a:t>Среди </a:t>
            </a:r>
            <a:r>
              <a:rPr lang="ru-RU" sz="2200" dirty="0"/>
              <a:t>авторов сборника выдающиеся полководцы и военачальники Великой Отечественной войны: Г.К. Жуков, </a:t>
            </a:r>
            <a:r>
              <a:rPr lang="ru-RU" sz="2200" dirty="0" smtClean="0"/>
              <a:t>         К.К</a:t>
            </a:r>
            <a:r>
              <a:rPr lang="ru-RU" sz="2200" dirty="0"/>
              <a:t>. Рокоссовский</a:t>
            </a:r>
            <a:r>
              <a:rPr lang="ru-RU" sz="2200" dirty="0" smtClean="0"/>
              <a:t>, </a:t>
            </a:r>
            <a:r>
              <a:rPr lang="ru-RU" sz="2200" dirty="0"/>
              <a:t>А.М. Василевский, </a:t>
            </a:r>
            <a:r>
              <a:rPr lang="ru-RU" sz="2200" dirty="0" smtClean="0"/>
              <a:t>   Н.Г</a:t>
            </a:r>
            <a:r>
              <a:rPr lang="ru-RU" sz="2200" dirty="0"/>
              <a:t>. Кузнецов и другие. </a:t>
            </a:r>
            <a:endParaRPr lang="ru-RU" sz="2200" dirty="0" smtClean="0"/>
          </a:p>
          <a:p>
            <a:pPr algn="just"/>
            <a:r>
              <a:rPr lang="ru-RU" sz="2200" dirty="0" smtClean="0"/>
              <a:t>Их </a:t>
            </a:r>
            <a:r>
              <a:rPr lang="ru-RU" sz="2200" dirty="0"/>
              <a:t>воспоминания – это рассказ о войне, неудачах и победах, в том числе и о боевом подвиге советского народа в </a:t>
            </a:r>
            <a:r>
              <a:rPr lang="ru-RU" sz="2200" dirty="0" smtClean="0"/>
              <a:t>Ленинградской </a:t>
            </a:r>
            <a:r>
              <a:rPr lang="ru-RU" sz="2200" dirty="0"/>
              <a:t>битве.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5" y="1455651"/>
            <a:ext cx="2883840" cy="435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Куманев</a:t>
            </a:r>
            <a:r>
              <a:rPr lang="ru-RU" sz="2000" b="1" dirty="0" smtClean="0"/>
              <a:t>, Г.А. 1941 – 1945. Краткая история, документы, фотографии. / Г.А. </a:t>
            </a:r>
            <a:r>
              <a:rPr lang="ru-RU" sz="2000" b="1" dirty="0" err="1" smtClean="0"/>
              <a:t>Куманев</a:t>
            </a:r>
            <a:r>
              <a:rPr lang="ru-RU" sz="2000" b="1" dirty="0" smtClean="0"/>
              <a:t> – Москва: Политиздат, 1982. – 238 с. </a:t>
            </a:r>
            <a:endParaRPr lang="ru-RU" sz="20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1447152"/>
            <a:ext cx="51845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cs typeface="Times New Roman" panose="02020603050405020304" pitchFamily="18" charset="0"/>
              </a:rPr>
              <a:t>Эта книга посвящена Великой </a:t>
            </a:r>
            <a:r>
              <a:rPr lang="ru-RU" sz="2200" dirty="0" err="1" smtClean="0">
                <a:cs typeface="Times New Roman" panose="02020603050405020304" pitchFamily="18" charset="0"/>
              </a:rPr>
              <a:t>Отечест</a:t>
            </a:r>
            <a:r>
              <a:rPr lang="ru-RU" sz="2200" dirty="0" smtClean="0">
                <a:cs typeface="Times New Roman" panose="02020603050405020304" pitchFamily="18" charset="0"/>
              </a:rPr>
              <a:t>-венной </a:t>
            </a:r>
            <a:r>
              <a:rPr lang="ru-RU" sz="2200" dirty="0">
                <a:cs typeface="Times New Roman" panose="02020603050405020304" pitchFamily="18" charset="0"/>
              </a:rPr>
              <a:t>войне советского народа с фашизмом. Краткая история одного из самых героических периодов в летописи нашего Отечества, документы, </a:t>
            </a:r>
            <a:r>
              <a:rPr lang="ru-RU" sz="2200" dirty="0" smtClean="0">
                <a:cs typeface="Times New Roman" panose="02020603050405020304" pitchFamily="18" charset="0"/>
              </a:rPr>
              <a:t>мате-риалы </a:t>
            </a:r>
            <a:r>
              <a:rPr lang="ru-RU" sz="2200" dirty="0">
                <a:cs typeface="Times New Roman" panose="02020603050405020304" pitchFamily="18" charset="0"/>
              </a:rPr>
              <a:t>из газет, отрывки из </a:t>
            </a:r>
            <a:r>
              <a:rPr lang="ru-RU" sz="2200" dirty="0" err="1" smtClean="0">
                <a:cs typeface="Times New Roman" panose="02020603050405020304" pitchFamily="18" charset="0"/>
              </a:rPr>
              <a:t>воспоми-наний</a:t>
            </a:r>
            <a:r>
              <a:rPr lang="ru-RU" sz="2200" dirty="0">
                <a:cs typeface="Times New Roman" panose="02020603050405020304" pitchFamily="18" charset="0"/>
              </a:rPr>
              <a:t>, фотографии </a:t>
            </a:r>
            <a:r>
              <a:rPr lang="ru-RU" sz="2200" dirty="0" smtClean="0">
                <a:cs typeface="Times New Roman" panose="02020603050405020304" pitchFamily="18" charset="0"/>
              </a:rPr>
              <a:t>из </a:t>
            </a:r>
            <a:r>
              <a:rPr lang="ru-RU" sz="2200" dirty="0">
                <a:cs typeface="Times New Roman" panose="02020603050405020304" pitchFamily="18" charset="0"/>
              </a:rPr>
              <a:t>фронтовой хроники дают возможность показать год за годом подвиг советских людей</a:t>
            </a:r>
            <a:r>
              <a:rPr lang="ru-RU" sz="2200" dirty="0" smtClean="0"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3" y="1416340"/>
            <a:ext cx="3009155" cy="4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Великая Отечественная война, 1941 – 1945: Словарь – справочник. – Москва: Политиздат, 1985. – 527 с.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447152"/>
            <a:ext cx="50405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 </a:t>
            </a:r>
            <a:r>
              <a:rPr lang="ru-RU" sz="2200" dirty="0"/>
              <a:t>словаре дается систематизированное определение понятий и терминов, связанных с Великой Отечественной войной, раскрываются вопросы </a:t>
            </a:r>
            <a:r>
              <a:rPr lang="ru-RU" sz="2200" dirty="0" smtClean="0"/>
              <a:t>поли-тики</a:t>
            </a:r>
            <a:r>
              <a:rPr lang="ru-RU" sz="2200" dirty="0"/>
              <a:t>, экономики, дипломатии и вооруженной борьбы, помещена информация о партизанском движении, деятельности подполья на </a:t>
            </a:r>
            <a:r>
              <a:rPr lang="ru-RU" sz="2200" dirty="0" err="1" smtClean="0"/>
              <a:t>оккупи-рованной</a:t>
            </a:r>
            <a:r>
              <a:rPr lang="ru-RU" sz="2200" dirty="0" smtClean="0"/>
              <a:t> </a:t>
            </a:r>
            <a:r>
              <a:rPr lang="ru-RU" sz="2200" dirty="0"/>
              <a:t>территории, показан героизм советских людей на фронте и в тылу врага. </a:t>
            </a:r>
            <a:r>
              <a:rPr lang="ru-RU" sz="2200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5260"/>
            <a:ext cx="3149363" cy="43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13413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5" y="1447152"/>
            <a:ext cx="3150156" cy="4363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Великая </a:t>
            </a:r>
            <a:r>
              <a:rPr lang="ru-RU" sz="2000" b="1" dirty="0"/>
              <a:t>Отечественная война 1941 - 1945. Книга для чтения : В 2-х частях. Ч.2. – Москва: ОЛМА-ПРЕСС, 2005. – 480с.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447152"/>
            <a:ext cx="50405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cs typeface="Times New Roman" panose="02020603050405020304" pitchFamily="18" charset="0"/>
              </a:rPr>
              <a:t>Книга </a:t>
            </a:r>
            <a:r>
              <a:rPr lang="ru-RU" sz="2200" dirty="0">
                <a:cs typeface="Times New Roman" panose="02020603050405020304" pitchFamily="18" charset="0"/>
              </a:rPr>
              <a:t>рассказывает о беззаветном героизме людей старшего поколения, о подвигах, совершенных ими во имя Родины. Письма с фронта, сухие строчки приказов и документов, фотографии военных лет доносят до нас свидетельства очевидцев и участников </a:t>
            </a:r>
            <a:r>
              <a:rPr lang="ru-RU" sz="2200" dirty="0" smtClean="0">
                <a:cs typeface="Times New Roman" panose="02020603050405020304" pitchFamily="18" charset="0"/>
              </a:rPr>
              <a:t>обороны Ленинграда. </a:t>
            </a:r>
            <a:endParaRPr lang="ru-RU" sz="2200" dirty="0"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5" y="1442609"/>
            <a:ext cx="3150156" cy="43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924</Words>
  <Application>Microsoft Office PowerPoint</Application>
  <PresentationFormat>Экран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63</cp:revision>
  <dcterms:created xsi:type="dcterms:W3CDTF">2019-01-15T11:06:38Z</dcterms:created>
  <dcterms:modified xsi:type="dcterms:W3CDTF">2019-01-24T09:02:43Z</dcterms:modified>
</cp:coreProperties>
</file>