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003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286124"/>
            <a:ext cx="29289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Я </a:t>
            </a:r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помню жактовскую комнату,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большое венское окно…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Играли мамины знакомые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по воскресеньям в домино.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А я мешал.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                  И, на ночь глядя,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мне говорили: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                      − Спать иди.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И был средь них веселый дядя </a:t>
            </a:r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–      </a:t>
            </a:r>
            <a:endParaRPr lang="ru-RU" dirty="0">
              <a:latin typeface="Monotype Corsiva" pitchFamily="66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сержант с медалью на груди.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Не избалован,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                    безобиден,</a:t>
            </a:r>
          </a:p>
          <a:p>
            <a:endParaRPr lang="ru-RU" dirty="0">
              <a:latin typeface="Monotype Corsiva" pitchFamily="66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13393"/>
            <a:ext cx="308437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я уходил на сеновал.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Но как-то раз в окно увидел: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он маму, 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маму 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целовал!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Я долго плакал на сушиле.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А поутру из-за трюмо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украл поблекшее от пыли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отца погибшего письмо, −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мол, может всякое случиться,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но он вернется все равно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и постучится,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           постучится, как прежде, 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           в венское окно!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с той поры, замкнувшись сразу,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как одичавший злой зверек,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берег письмо я пуще глазу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и похоронную берег.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Но мне соседка втолковала,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развеяв боль мою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                           и зло,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что мама получает </a:t>
            </a:r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мало,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что маме просто повезло,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75997" y="21963"/>
            <a:ext cx="28680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что я, болезненный, поправлюсь,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что будет сытое житье…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И я простил ее по праву.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Я даже рад был за нее.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Мне было даже интересно,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когда на свадьбе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         кто-нибудь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тянул мне рюмку браги пресной: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− Пускай попробует чуть-чуть!..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А мать, 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красивая, 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сидела,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пила с улыбкою вино,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но </a:t>
            </a:r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все глядела, 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все глядела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сквозь дым 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на венское окно!..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У гармониста пальцы слабли.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Болтали гости всяк свое.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И было зябко мне на свадьбе</a:t>
            </a:r>
          </a:p>
          <a:p>
            <a:r>
              <a:rPr lang="ru-RU" dirty="0">
                <a:latin typeface="Monotype Corsiva" pitchFamily="66" charset="0"/>
                <a:cs typeface="Times New Roman" panose="02020603050405020304" pitchFamily="18" charset="0"/>
              </a:rPr>
              <a:t>от счастья горького ее.</a:t>
            </a:r>
          </a:p>
        </p:txBody>
      </p:sp>
      <p:pic>
        <p:nvPicPr>
          <p:cNvPr id="7" name="Рисунок 6" descr="images-m3id15784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2214546" cy="20618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357158" y="2143116"/>
            <a:ext cx="2435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Е.Ф. Маркин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«Я помню жактовскую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комнату..»</a:t>
            </a:r>
            <a:endParaRPr lang="ru-RU" sz="20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1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4760"/>
            <a:ext cx="2253429" cy="295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3111558"/>
            <a:ext cx="196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anose="03010101010201010101" pitchFamily="66" charset="0"/>
              </a:rPr>
              <a:t>В.Ф. Майский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789040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               ПАМЯТЬ</a:t>
            </a:r>
            <a:endParaRPr lang="ru-RU" b="1" dirty="0">
              <a:latin typeface="Monotype Corsiva" panose="03010101010201010101" pitchFamily="66" charset="0"/>
            </a:endParaRPr>
          </a:p>
          <a:p>
            <a:r>
              <a:rPr lang="ru-RU" dirty="0">
                <a:latin typeface="Monotype Corsiva" panose="03010101010201010101" pitchFamily="66" charset="0"/>
              </a:rPr>
              <a:t>Сегодня меньше ноют раны.</a:t>
            </a:r>
          </a:p>
          <a:p>
            <a:r>
              <a:rPr lang="ru-RU" dirty="0">
                <a:latin typeface="Monotype Corsiva" panose="03010101010201010101" pitchFamily="66" charset="0"/>
              </a:rPr>
              <a:t>Ровняя на соседа грудь,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 строю стояли ветераны,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Пытаясь, молодость вернуть!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Забыта повседневность прозы.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Вплетался </a:t>
            </a:r>
            <a:r>
              <a:rPr lang="ru-RU" dirty="0">
                <a:latin typeface="Monotype Corsiva" panose="03010101010201010101" pitchFamily="66" charset="0"/>
              </a:rPr>
              <a:t>в марш медалей звон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 низко кланялись березы</a:t>
            </a:r>
          </a:p>
          <a:p>
            <a:r>
              <a:rPr lang="ru-RU" dirty="0">
                <a:latin typeface="Monotype Corsiva" panose="03010101010201010101" pitchFamily="66" charset="0"/>
              </a:rPr>
              <a:t>Шитью и золоту погон!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endParaRPr lang="ru-RU" dirty="0">
              <a:effectLst/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3563"/>
            <a:ext cx="345638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Под тенью клена, чуть в сторонке,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Как будто в чем-то виноват,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 видавшей виды гимнастерке,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Кого-то ждал седой солдат.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Медаль и орден – все награды,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Но я, с наивностью юнца,</a:t>
            </a:r>
          </a:p>
          <a:p>
            <a:r>
              <a:rPr lang="ru-RU" dirty="0">
                <a:latin typeface="Monotype Corsiva" panose="03010101010201010101" pitchFamily="66" charset="0"/>
              </a:rPr>
              <a:t>Смотрел, не отрывая взгляда,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 лицо забытого отца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Простой Иван, −</a:t>
            </a:r>
          </a:p>
          <a:p>
            <a:r>
              <a:rPr lang="ru-RU" dirty="0">
                <a:latin typeface="Monotype Corsiva" panose="03010101010201010101" pitchFamily="66" charset="0"/>
              </a:rPr>
              <a:t>Не тот, что в сказке,</a:t>
            </a:r>
          </a:p>
          <a:p>
            <a:r>
              <a:rPr lang="ru-RU" dirty="0">
                <a:latin typeface="Monotype Corsiva" panose="03010101010201010101" pitchFamily="66" charset="0"/>
              </a:rPr>
              <a:t>Хотя домой вернулся в срок – </a:t>
            </a:r>
          </a:p>
          <a:p>
            <a:r>
              <a:rPr lang="ru-RU" dirty="0">
                <a:latin typeface="Monotype Corsiva" panose="03010101010201010101" pitchFamily="66" charset="0"/>
              </a:rPr>
              <a:t>Шинель, парадная фуражка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 </a:t>
            </a:r>
            <a:r>
              <a:rPr lang="ru-RU" dirty="0" err="1">
                <a:latin typeface="Monotype Corsiva" panose="03010101010201010101" pitchFamily="66" charset="0"/>
              </a:rPr>
              <a:t>полутощий</a:t>
            </a:r>
            <a:r>
              <a:rPr lang="ru-RU" dirty="0">
                <a:latin typeface="Monotype Corsiva" panose="03010101010201010101" pitchFamily="66" charset="0"/>
              </a:rPr>
              <a:t> вещмешок.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 глазах ни жалоб, ни укора:</a:t>
            </a:r>
          </a:p>
          <a:p>
            <a:r>
              <a:rPr lang="ru-RU" dirty="0">
                <a:latin typeface="Monotype Corsiva" panose="03010101010201010101" pitchFamily="66" charset="0"/>
              </a:rPr>
              <a:t>«Мол, что седое ворошить –</a:t>
            </a:r>
          </a:p>
          <a:p>
            <a:r>
              <a:rPr lang="ru-RU" dirty="0">
                <a:latin typeface="Monotype Corsiva" panose="03010101010201010101" pitchFamily="66" charset="0"/>
              </a:rPr>
              <a:t>Ну не давать же мне «Героя»,</a:t>
            </a:r>
          </a:p>
          <a:p>
            <a:r>
              <a:rPr lang="ru-RU" dirty="0">
                <a:latin typeface="Monotype Corsiva" panose="03010101010201010101" pitchFamily="66" charset="0"/>
              </a:rPr>
              <a:t>Что за других остался жить»!?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Ему, с волнением до дрожи,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Готов отдать земной поклон –</a:t>
            </a:r>
          </a:p>
          <a:p>
            <a:r>
              <a:rPr lang="ru-RU" dirty="0">
                <a:latin typeface="Monotype Corsiva" panose="03010101010201010101" pitchFamily="66" charset="0"/>
              </a:rPr>
              <a:t>Он был понятней и дороже 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 звезд, и золота погон…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08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43593"/>
            <a:ext cx="2253429" cy="295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3" y="2763841"/>
            <a:ext cx="196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anose="03010101010201010101" pitchFamily="66" charset="0"/>
              </a:rPr>
              <a:t>В.Ф. Майский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253" y="3012915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Я не видел войны, почему же мне снится,</a:t>
            </a:r>
          </a:p>
          <a:p>
            <a:r>
              <a:rPr lang="ru-RU" dirty="0">
                <a:latin typeface="Monotype Corsiva" panose="03010101010201010101" pitchFamily="66" charset="0"/>
              </a:rPr>
              <a:t>Что погибну в неравном, жестоком бою?</a:t>
            </a:r>
          </a:p>
          <a:p>
            <a:r>
              <a:rPr lang="ru-RU" dirty="0">
                <a:latin typeface="Monotype Corsiva" panose="03010101010201010101" pitchFamily="66" charset="0"/>
              </a:rPr>
              <a:t>Я не видел войны, но хочу поклониться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Ветеранам, застывшим в парадном строю!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Нет военного шага в гражданской походке,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Нет в династии – знатной, служивой родни,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Но сегодня опять подойду к самоходке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 дотронусь рукой до холодной брони</a:t>
            </a:r>
            <a:r>
              <a:rPr lang="ru-RU" dirty="0" smtClean="0">
                <a:latin typeface="Monotype Corsiva" panose="03010101010201010101" pitchFamily="66" charset="0"/>
              </a:rPr>
              <a:t>…</a:t>
            </a:r>
          </a:p>
          <a:p>
            <a:endParaRPr lang="ru-RU" dirty="0" smtClean="0">
              <a:latin typeface="Monotype Corsiva" panose="03010101010201010101" pitchFamily="66" charset="0"/>
            </a:endParaRPr>
          </a:p>
          <a:p>
            <a:r>
              <a:rPr lang="ru-RU" dirty="0">
                <a:latin typeface="Monotype Corsiva" panose="03010101010201010101" pitchFamily="66" charset="0"/>
              </a:rPr>
              <a:t>Постою… и задумаюсь тихо в сторонке…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 в цветении майском привидится мне,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Как осенний </a:t>
            </a:r>
            <a:r>
              <a:rPr lang="ru-RU" dirty="0" err="1">
                <a:latin typeface="Monotype Corsiva" panose="03010101010201010101" pitchFamily="66" charset="0"/>
              </a:rPr>
              <a:t>листвою</a:t>
            </a:r>
            <a:r>
              <a:rPr lang="ru-RU" dirty="0">
                <a:latin typeface="Monotype Corsiva" panose="03010101010201010101" pitchFamily="66" charset="0"/>
              </a:rPr>
              <a:t> летят похоронки,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Находя, адресат в каждой русской семье.</a:t>
            </a:r>
          </a:p>
          <a:p>
            <a:endParaRPr lang="ru-RU" dirty="0">
              <a:effectLst/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88640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Беспощадна война обжигающей сутью –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Вот солдат молодой – вижу как наяву –</a:t>
            </a:r>
          </a:p>
          <a:p>
            <a:r>
              <a:rPr lang="ru-RU" dirty="0">
                <a:latin typeface="Monotype Corsiva" panose="03010101010201010101" pitchFamily="66" charset="0"/>
              </a:rPr>
              <a:t>Прикрывая травинку разорванной грудью,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От врага защищает родную Москву!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Было все на войне – натиск вражеских танков,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Задымленные лики смоленских святых.</a:t>
            </a:r>
          </a:p>
          <a:p>
            <a:r>
              <a:rPr lang="ru-RU" dirty="0">
                <a:latin typeface="Monotype Corsiva" panose="03010101010201010101" pitchFamily="66" charset="0"/>
              </a:rPr>
              <a:t>Неудача под Вязьмой, и Киев, и Харьков,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А порою – винтовка, одна на троих…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Нет фашисту ни славы, ни чести, ни места – </a:t>
            </a:r>
          </a:p>
          <a:p>
            <a:r>
              <a:rPr lang="ru-RU" dirty="0">
                <a:latin typeface="Monotype Corsiva" panose="03010101010201010101" pitchFamily="66" charset="0"/>
              </a:rPr>
              <a:t>Острый меч занесен над его головой.</a:t>
            </a:r>
          </a:p>
          <a:p>
            <a:r>
              <a:rPr lang="ru-RU" dirty="0">
                <a:latin typeface="Monotype Corsiva" panose="03010101010201010101" pitchFamily="66" charset="0"/>
              </a:rPr>
              <a:t>Согревая надеждой, бессмертие Бреста</a:t>
            </a:r>
          </a:p>
          <a:p>
            <a:r>
              <a:rPr lang="ru-RU" dirty="0">
                <a:latin typeface="Monotype Corsiva" panose="03010101010201010101" pitchFamily="66" charset="0"/>
              </a:rPr>
              <a:t>Отзовется разгромом врага под Москвой!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Трудно выйти живым из кромешного ада,</a:t>
            </a:r>
          </a:p>
          <a:p>
            <a:r>
              <a:rPr lang="ru-RU" dirty="0">
                <a:latin typeface="Monotype Corsiva" panose="03010101010201010101" pitchFamily="66" charset="0"/>
              </a:rPr>
              <a:t>Сколько трудностей вынесет русский солдат?</a:t>
            </a:r>
          </a:p>
          <a:p>
            <a:r>
              <a:rPr lang="ru-RU" dirty="0">
                <a:latin typeface="Monotype Corsiva" panose="03010101010201010101" pitchFamily="66" charset="0"/>
              </a:rPr>
              <a:t>Севастополь, Одесса, кольцо Ленинграда,</a:t>
            </a:r>
          </a:p>
          <a:p>
            <a:r>
              <a:rPr lang="ru-RU" dirty="0">
                <a:latin typeface="Monotype Corsiva" panose="03010101010201010101" pitchFamily="66" charset="0"/>
              </a:rPr>
              <a:t>Ставший вечной легендой, живой Сталинград!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Бескорыстная слава – ей нужно гордиться!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Историческим кадром припомнится мне,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Как в параде Победы ликует столица,</a:t>
            </a:r>
          </a:p>
          <a:p>
            <a:r>
              <a:rPr lang="ru-RU" dirty="0">
                <a:latin typeface="Monotype Corsiva" panose="03010101010201010101" pitchFamily="66" charset="0"/>
              </a:rPr>
              <a:t>Улыбается Жуков – на белом коне.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11194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Вспоминая погибших, заплачет природа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 омоет слезой молодого дождя</a:t>
            </a:r>
          </a:p>
          <a:p>
            <a:r>
              <a:rPr lang="ru-RU" dirty="0">
                <a:latin typeface="Monotype Corsiva" panose="03010101010201010101" pitchFamily="66" charset="0"/>
              </a:rPr>
              <a:t>Терпеливую мудрость простого народа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 талант полководца, и гений вождя…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Но веселому внуку, в порядке беседы,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Без надуманной скромности вдруг похвалюсь:</a:t>
            </a:r>
          </a:p>
          <a:p>
            <a:r>
              <a:rPr lang="ru-RU" dirty="0">
                <a:latin typeface="Monotype Corsiva" panose="03010101010201010101" pitchFamily="66" charset="0"/>
              </a:rPr>
              <a:t>«Я, родившийся в мае – ровесник Победы,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  событием этим безмерно горжусь»!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Я не видел войны, почему же мне снится,</a:t>
            </a:r>
          </a:p>
          <a:p>
            <a:r>
              <a:rPr lang="ru-RU" dirty="0">
                <a:latin typeface="Monotype Corsiva" panose="03010101010201010101" pitchFamily="66" charset="0"/>
              </a:rPr>
              <a:t>Что сражаюсь с врагами в жестоком бою?</a:t>
            </a:r>
          </a:p>
          <a:p>
            <a:r>
              <a:rPr lang="ru-RU" dirty="0">
                <a:latin typeface="Monotype Corsiva" panose="03010101010201010101" pitchFamily="66" charset="0"/>
              </a:rPr>
              <a:t>Расступитесь друзья – я хочу поклониться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Ветеранам, застывшим в парадном строю!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674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37" y="43983"/>
            <a:ext cx="2576329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16785" y="222077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Г.И. </a:t>
            </a:r>
            <a:r>
              <a:rPr lang="ru-RU" sz="2000" b="1" dirty="0" smtClean="0">
                <a:latin typeface="Monotype Corsiva" panose="03010101010201010101" pitchFamily="66" charset="0"/>
              </a:rPr>
              <a:t>Грязнов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620880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anose="03010101010201010101" pitchFamily="66" charset="0"/>
              </a:rPr>
              <a:t>ПАМЯТЬ ДЕТСТВА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Я  люблю вставать на ранней зорьке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И идти туда, где гладь реки,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Где белеют по крутым пригоркам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Светлые, от дум березняки.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Здесь раздолье просто неземное,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Здесь не счесть хрусталиков росы,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И ромашек поле золотое,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И грибов полно – косой коси .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Я иду извилистою тропкой,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Всходит солнце, слышу громкий грай.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Сяду у обрыва, </a:t>
            </a:r>
            <a:r>
              <a:rPr lang="ru-RU" dirty="0" err="1" smtClean="0">
                <a:latin typeface="Monotype Corsiva" panose="03010101010201010101" pitchFamily="66" charset="0"/>
              </a:rPr>
              <a:t>неторопко</a:t>
            </a:r>
            <a:endParaRPr lang="ru-RU" dirty="0" smtClean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О прошедшем </a:t>
            </a:r>
            <a:r>
              <a:rPr lang="ru-RU" dirty="0" err="1" smtClean="0">
                <a:latin typeface="Monotype Corsiva" panose="03010101010201010101" pitchFamily="66" charset="0"/>
              </a:rPr>
              <a:t>вспоминю</a:t>
            </a:r>
            <a:r>
              <a:rPr lang="ru-RU" dirty="0" smtClean="0">
                <a:latin typeface="Monotype Corsiva" panose="03010101010201010101" pitchFamily="66" charset="0"/>
              </a:rPr>
              <a:t> невзначай.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0181" y="130961"/>
            <a:ext cx="38884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Никуда от памяти не деться –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Крылья распростерты у нее…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Вспомню одноклассников и детство,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Детство босоногое свое.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Всем в то время было трудновато,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Тучи затянули горизонт.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Помню мать, огни военкомата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И отца – он первым шел на фронт.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У подростков годы были жестки,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Но любой в труде мужал и креп.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Наравне со взрослыми подростки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И страдали, и растили хлеб.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И на жизнь свою смотрели проще –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Победить фашизм, не голодать…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Всем селом тогда рубили рощу –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Надо было жить, существовать.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Кончится война – рассадим снова…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Сколько слез пролито было тут!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Клял объездчик  женщин в черта, в бога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И грозился всех отдать под суд.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6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46085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Бил в сердцах понурую  лошадку.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Но ему ли горе не понять?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Он на баб ругался для порядка,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Чтобы криком дух у них поднять.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… Много лет минуло.</a:t>
            </a:r>
          </a:p>
          <a:p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                         Жизнь какая!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И еще раздольней</a:t>
            </a:r>
          </a:p>
          <a:p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                         вдоль реки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Разбежались, небо </a:t>
            </a:r>
          </a:p>
          <a:p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                         закрывая, 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Светлые мои </a:t>
            </a:r>
          </a:p>
          <a:p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                  березняки.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Подойду и сяду</a:t>
            </a:r>
          </a:p>
          <a:p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                       у березки – 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Память детства в сердце</a:t>
            </a:r>
          </a:p>
          <a:p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                               дорога.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…На ветвях качаются сережки,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Словно кисти женского </a:t>
            </a:r>
          </a:p>
          <a:p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                                        платка. </a:t>
            </a:r>
          </a:p>
          <a:p>
            <a:r>
              <a:rPr lang="ru-RU" dirty="0">
                <a:latin typeface="Monotype Corsiva" panose="03010101010201010101" pitchFamily="66" charset="0"/>
              </a:rPr>
              <a:t> </a:t>
            </a:r>
            <a:endParaRPr lang="ru-RU" dirty="0" smtClean="0">
              <a:latin typeface="Monotype Corsiva" panose="03010101010201010101" pitchFamily="66" charset="0"/>
            </a:endParaRP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4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714620"/>
            <a:ext cx="314327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Первое воспоминание!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Мне вечно тебя нести.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Первое воспоминание,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свети мне в моем пути.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Песня моя щемящая,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жизни моей пролог…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Помню,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            в толпе гудящей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я выхожу за порог.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А кто-то мне гладит волосы,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грушу сует в ладонь.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А женщины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                  воют в голос,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3240" y="0"/>
            <a:ext cx="307183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и дико хрипит 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                        гармонь.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Первое воспоминание…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Странно,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что до сих пор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смутно стоит в сознании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серый кривой забор.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В памяти чуть колеблются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голос,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черты лица…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Но четко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              помню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                         колени,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помню колени отца!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Как за них хватался!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Плакал: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            − Не уходи…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А ветер во ржи метался,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пыль гонял впереди.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Пылали зарницы багровые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над опустевшей избой…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3" descr="images-m3id15784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2214546" cy="20618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6143636" y="0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Вставала страна огромная,</a:t>
            </a:r>
            <a:endParaRPr lang="ru-RU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вставала на смертный бой!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785926"/>
            <a:ext cx="26420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latin typeface="Monotype Corsiva" pitchFamily="66" charset="0"/>
              </a:rPr>
              <a:t>Е.Ф. Маркин</a:t>
            </a:r>
          </a:p>
          <a:p>
            <a:pPr algn="ctr"/>
            <a:r>
              <a:rPr lang="ru-RU" sz="2200" b="1" dirty="0" smtClean="0">
                <a:latin typeface="Monotype Corsiva" pitchFamily="66" charset="0"/>
              </a:rPr>
              <a:t>«Первое воспоминание»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290"/>
            <a:ext cx="1714512" cy="235604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642910" y="2500306"/>
            <a:ext cx="1670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Т.З. Куприна</a:t>
            </a:r>
          </a:p>
          <a:p>
            <a:r>
              <a:rPr lang="ru-RU" sz="2000" b="1" dirty="0" smtClean="0">
                <a:latin typeface="Monotype Corsiva" pitchFamily="66" charset="0"/>
              </a:rPr>
              <a:t>«Плач матери»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286124"/>
            <a:ext cx="32194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Было у матери пять сыновей.</a:t>
            </a:r>
          </a:p>
          <a:p>
            <a:r>
              <a:rPr lang="ru-RU" dirty="0" smtClean="0">
                <a:latin typeface="Monotype Corsiva" pitchFamily="66" charset="0"/>
              </a:rPr>
              <a:t>Пять сыновей.</a:t>
            </a:r>
          </a:p>
          <a:p>
            <a:r>
              <a:rPr lang="ru-RU" dirty="0" smtClean="0">
                <a:latin typeface="Monotype Corsiva" pitchFamily="66" charset="0"/>
              </a:rPr>
              <a:t>Пять сыновей.</a:t>
            </a:r>
          </a:p>
          <a:p>
            <a:r>
              <a:rPr lang="ru-RU" dirty="0" smtClean="0">
                <a:latin typeface="Monotype Corsiva" pitchFamily="66" charset="0"/>
              </a:rPr>
              <a:t>Каждый сыночек –</a:t>
            </a:r>
          </a:p>
          <a:p>
            <a:r>
              <a:rPr lang="ru-RU" dirty="0" smtClean="0">
                <a:latin typeface="Monotype Corsiva" pitchFamily="66" charset="0"/>
              </a:rPr>
              <a:t>кровинки родней.</a:t>
            </a:r>
          </a:p>
          <a:p>
            <a:r>
              <a:rPr lang="ru-RU" dirty="0" smtClean="0">
                <a:latin typeface="Monotype Corsiva" pitchFamily="66" charset="0"/>
              </a:rPr>
              <a:t>Каждый – луч солнышка в ней.</a:t>
            </a:r>
          </a:p>
          <a:p>
            <a:r>
              <a:rPr lang="ru-RU" dirty="0" smtClean="0">
                <a:latin typeface="Monotype Corsiva" pitchFamily="66" charset="0"/>
              </a:rPr>
              <a:t> </a:t>
            </a:r>
          </a:p>
          <a:p>
            <a:r>
              <a:rPr lang="ru-RU" dirty="0" smtClean="0">
                <a:latin typeface="Monotype Corsiva" pitchFamily="66" charset="0"/>
              </a:rPr>
              <a:t>Пять похоронок </a:t>
            </a:r>
            <a:r>
              <a:rPr lang="ru-RU" dirty="0" err="1" smtClean="0">
                <a:latin typeface="Monotype Corsiva" pitchFamily="66" charset="0"/>
              </a:rPr>
              <a:t>досталися</a:t>
            </a:r>
            <a:r>
              <a:rPr lang="ru-RU" dirty="0" smtClean="0">
                <a:latin typeface="Monotype Corsiva" pitchFamily="66" charset="0"/>
              </a:rPr>
              <a:t> ей.</a:t>
            </a:r>
          </a:p>
          <a:p>
            <a:r>
              <a:rPr lang="ru-RU" dirty="0" smtClean="0">
                <a:latin typeface="Monotype Corsiva" pitchFamily="66" charset="0"/>
              </a:rPr>
              <a:t>Пять похоронок – </a:t>
            </a:r>
          </a:p>
          <a:p>
            <a:r>
              <a:rPr lang="ru-RU" dirty="0" smtClean="0">
                <a:latin typeface="Monotype Corsiva" pitchFamily="66" charset="0"/>
              </a:rPr>
              <a:t>пять черных смертей.</a:t>
            </a:r>
          </a:p>
          <a:p>
            <a:r>
              <a:rPr lang="ru-RU" dirty="0" smtClean="0">
                <a:latin typeface="Monotype Corsiva" pitchFamily="66" charset="0"/>
              </a:rPr>
              <a:t>Что еще в жизни </a:t>
            </a:r>
          </a:p>
          <a:p>
            <a:r>
              <a:rPr lang="ru-RU" dirty="0" smtClean="0">
                <a:latin typeface="Monotype Corsiva" pitchFamily="66" charset="0"/>
              </a:rPr>
              <a:t>быть может страшней?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1"/>
            <a:ext cx="3007555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Пять похоронок – </a:t>
            </a:r>
          </a:p>
          <a:p>
            <a:r>
              <a:rPr lang="ru-RU" dirty="0" smtClean="0">
                <a:latin typeface="Monotype Corsiva" pitchFamily="66" charset="0"/>
              </a:rPr>
              <a:t>одной только ей!</a:t>
            </a:r>
          </a:p>
          <a:p>
            <a:r>
              <a:rPr lang="ru-RU" dirty="0" smtClean="0">
                <a:latin typeface="Monotype Corsiva" pitchFamily="66" charset="0"/>
              </a:rPr>
              <a:t>Что еще в жизни страшней?</a:t>
            </a:r>
          </a:p>
          <a:p>
            <a:r>
              <a:rPr lang="ru-RU" dirty="0" smtClean="0">
                <a:latin typeface="Monotype Corsiva" pitchFamily="66" charset="0"/>
              </a:rPr>
              <a:t> </a:t>
            </a:r>
          </a:p>
          <a:p>
            <a:r>
              <a:rPr lang="ru-RU" dirty="0" smtClean="0">
                <a:latin typeface="Monotype Corsiva" pitchFamily="66" charset="0"/>
              </a:rPr>
              <a:t>Сколько же дней, </a:t>
            </a:r>
          </a:p>
          <a:p>
            <a:r>
              <a:rPr lang="ru-RU" dirty="0" smtClean="0">
                <a:latin typeface="Monotype Corsiva" pitchFamily="66" charset="0"/>
              </a:rPr>
              <a:t>сколько стылых ночей – </a:t>
            </a:r>
          </a:p>
          <a:p>
            <a:r>
              <a:rPr lang="ru-RU" dirty="0" smtClean="0">
                <a:latin typeface="Monotype Corsiva" pitchFamily="66" charset="0"/>
              </a:rPr>
              <a:t>видно, всю жизнь</a:t>
            </a:r>
          </a:p>
          <a:p>
            <a:r>
              <a:rPr lang="ru-RU" dirty="0" smtClean="0">
                <a:latin typeface="Monotype Corsiva" pitchFamily="66" charset="0"/>
              </a:rPr>
              <a:t>не оплакать их ей,</a:t>
            </a:r>
          </a:p>
          <a:p>
            <a:r>
              <a:rPr lang="ru-RU" dirty="0" smtClean="0">
                <a:latin typeface="Monotype Corsiva" pitchFamily="66" charset="0"/>
              </a:rPr>
              <a:t>матери русской,</a:t>
            </a:r>
          </a:p>
          <a:p>
            <a:r>
              <a:rPr lang="ru-RU" dirty="0" smtClean="0">
                <a:latin typeface="Monotype Corsiva" pitchFamily="66" charset="0"/>
              </a:rPr>
              <a:t>своих сыновей.</a:t>
            </a:r>
          </a:p>
          <a:p>
            <a:r>
              <a:rPr lang="ru-RU" dirty="0" smtClean="0">
                <a:latin typeface="Monotype Corsiva" pitchFamily="66" charset="0"/>
              </a:rPr>
              <a:t>Нет,</a:t>
            </a:r>
          </a:p>
          <a:p>
            <a:r>
              <a:rPr lang="ru-RU" dirty="0" smtClean="0">
                <a:latin typeface="Monotype Corsiva" pitchFamily="66" charset="0"/>
              </a:rPr>
              <a:t>никогда не оплакать их ей!</a:t>
            </a:r>
          </a:p>
          <a:p>
            <a:r>
              <a:rPr lang="ru-RU" dirty="0" smtClean="0">
                <a:latin typeface="Monotype Corsiva" pitchFamily="66" charset="0"/>
              </a:rPr>
              <a:t>Что еще в жизни страшней?</a:t>
            </a:r>
          </a:p>
          <a:p>
            <a:r>
              <a:rPr lang="ru-RU" dirty="0" smtClean="0">
                <a:latin typeface="Monotype Corsiva" pitchFamily="66" charset="0"/>
              </a:rPr>
              <a:t>Доля тебе, видно, выпала,</a:t>
            </a:r>
          </a:p>
          <a:p>
            <a:r>
              <a:rPr lang="ru-RU" dirty="0" smtClean="0">
                <a:latin typeface="Monotype Corsiva" pitchFamily="66" charset="0"/>
              </a:rPr>
              <a:t>мать,</a:t>
            </a:r>
          </a:p>
          <a:p>
            <a:r>
              <a:rPr lang="ru-RU" dirty="0" smtClean="0">
                <a:latin typeface="Monotype Corsiva" pitchFamily="66" charset="0"/>
              </a:rPr>
              <a:t>в вечной надежде </a:t>
            </a:r>
          </a:p>
          <a:p>
            <a:r>
              <a:rPr lang="ru-RU" dirty="0" smtClean="0">
                <a:latin typeface="Monotype Corsiva" pitchFamily="66" charset="0"/>
              </a:rPr>
              <a:t>сынов своих ждать.</a:t>
            </a:r>
          </a:p>
          <a:p>
            <a:r>
              <a:rPr lang="ru-RU" dirty="0" smtClean="0">
                <a:latin typeface="Monotype Corsiva" pitchFamily="66" charset="0"/>
              </a:rPr>
              <a:t>Сердце </a:t>
            </a:r>
            <a:r>
              <a:rPr lang="ru-RU" dirty="0" err="1" smtClean="0">
                <a:latin typeface="Monotype Corsiva" pitchFamily="66" charset="0"/>
              </a:rPr>
              <a:t>изнылось</a:t>
            </a:r>
            <a:r>
              <a:rPr lang="ru-RU" dirty="0" smtClean="0">
                <a:latin typeface="Monotype Corsiva" pitchFamily="66" charset="0"/>
              </a:rPr>
              <a:t> от боли:</a:t>
            </a:r>
          </a:p>
          <a:p>
            <a:r>
              <a:rPr lang="ru-RU" dirty="0" smtClean="0">
                <a:latin typeface="Monotype Corsiva" pitchFamily="66" charset="0"/>
              </a:rPr>
              <a:t>− Где ты, сыночек мой Коля?</a:t>
            </a:r>
          </a:p>
          <a:p>
            <a:r>
              <a:rPr lang="ru-RU" dirty="0" smtClean="0">
                <a:latin typeface="Monotype Corsiva" pitchFamily="66" charset="0"/>
              </a:rPr>
              <a:t>Где ты, мой </a:t>
            </a:r>
            <a:r>
              <a:rPr lang="ru-RU" dirty="0" err="1" smtClean="0">
                <a:latin typeface="Monotype Corsiva" pitchFamily="66" charset="0"/>
              </a:rPr>
              <a:t>сынонька</a:t>
            </a:r>
            <a:r>
              <a:rPr lang="ru-RU" dirty="0" smtClean="0">
                <a:latin typeface="Monotype Corsiva" pitchFamily="66" charset="0"/>
              </a:rPr>
              <a:t> старший,</a:t>
            </a:r>
          </a:p>
          <a:p>
            <a:r>
              <a:rPr lang="ru-RU" dirty="0" smtClean="0">
                <a:latin typeface="Monotype Corsiva" pitchFamily="66" charset="0"/>
              </a:rPr>
              <a:t>без вести первым пропавший?</a:t>
            </a:r>
          </a:p>
          <a:p>
            <a:endParaRPr lang="ru-RU" dirty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− Где ты,</a:t>
            </a:r>
          </a:p>
          <a:p>
            <a:r>
              <a:rPr lang="ru-RU" dirty="0" smtClean="0">
                <a:latin typeface="Monotype Corsiva" pitchFamily="66" charset="0"/>
              </a:rPr>
              <a:t>Второй мой сыночек,</a:t>
            </a: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17160" y="1"/>
            <a:ext cx="29158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Звонкий,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Как звонкий звоночек?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Ванечка, Ванюшка, Ваня…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Крикни, как прежде: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«Маманя!»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Только нет в голосе силы: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враг тебя, Ваня, осилил.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Враг тебя, Ваня, осилил – 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спишь ты в солдатской могиле.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Спишь ты в солдатской могиле –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Вечный покой тебе, милый…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−Вечный покой тебе, 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милый,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третий сынок мой,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Василий.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Статный, веселый, красивый – 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третий сынок мой,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Василий.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Павший из братьев последним,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милый сыночек мой средний.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Мстил ты фашистам за братьев.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260648"/>
            <a:ext cx="30243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Мне тебя ждать бы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да ждать бы…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Только ушел догонять ты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 вечность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своих  милых братьев.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Чуть не дожил до Победы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милый  сыночек мой средний.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Мне вместо радости  - беды.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Кровь в жилах горькая стынет: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спит  мой сынок на чужбине.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Спит мой сынок на чужбине –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средний  сынок мой – 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Василий…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… Средний, последний ли, 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старший – 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страшно мне, 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матери,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страшно!..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Пал ты за Родину нашу,</a:t>
            </a: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268080"/>
            <a:ext cx="31683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сын мой четвертый,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мой  Саша.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Кажется, старой, мне: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глянь-ка – 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на огороде мой Санька.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Там от капусты все густо.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Взял он свою балалайку…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Просят соседи: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−Ай, Санька,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повеселей нам сыграй-ка…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… В битву шагнул ты мальчишкой,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бросивши школьные книжки.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Ты – безымянный мой пальчик,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Саша, хороший мой мальчик,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мой  желторотый птенец…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Вслед за сынами 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отец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тоже ушел воевать.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И сокрушается мать: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− Где 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от каких кровоточащих ран</a:t>
            </a: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268080"/>
            <a:ext cx="25557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у</a:t>
            </a:r>
            <a:r>
              <a:rPr lang="ru-RU" dirty="0" smtClean="0">
                <a:latin typeface="Monotype Corsiva" panose="03010101010201010101" pitchFamily="66" charset="0"/>
              </a:rPr>
              <a:t>мер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</a:t>
            </a:r>
            <a:r>
              <a:rPr lang="ru-RU" dirty="0" smtClean="0">
                <a:latin typeface="Monotype Corsiva" panose="03010101010201010101" pitchFamily="66" charset="0"/>
              </a:rPr>
              <a:t>ль пал смертью храбрых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Иван –</a:t>
            </a:r>
          </a:p>
          <a:p>
            <a:r>
              <a:rPr lang="ru-RU" dirty="0">
                <a:latin typeface="Monotype Corsiva" panose="03010101010201010101" pitchFamily="66" charset="0"/>
              </a:rPr>
              <a:t>м</a:t>
            </a:r>
            <a:r>
              <a:rPr lang="ru-RU" dirty="0" smtClean="0">
                <a:latin typeface="Monotype Corsiva" panose="03010101010201010101" pitchFamily="66" charset="0"/>
              </a:rPr>
              <a:t>уж  мой,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взрастивший в деревне моей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пять сыновей,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п</a:t>
            </a:r>
            <a:r>
              <a:rPr lang="ru-RU" dirty="0" smtClean="0">
                <a:latin typeface="Monotype Corsiva" panose="03010101010201010101" pitchFamily="66" charset="0"/>
              </a:rPr>
              <a:t>ять сыновей?..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Пять пальцев на правой руке.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Пять пальцев на левой руке.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Смотрю я на руку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в смертельной тоске:</a:t>
            </a:r>
          </a:p>
          <a:p>
            <a:r>
              <a:rPr lang="ru-RU" dirty="0">
                <a:latin typeface="Monotype Corsiva" panose="03010101010201010101" pitchFamily="66" charset="0"/>
              </a:rPr>
              <a:t>п</a:t>
            </a:r>
            <a:r>
              <a:rPr lang="ru-RU" dirty="0" smtClean="0">
                <a:latin typeface="Monotype Corsiva" panose="03010101010201010101" pitchFamily="66" charset="0"/>
              </a:rPr>
              <a:t>ять пальцев отняли – </a:t>
            </a:r>
          </a:p>
          <a:p>
            <a:r>
              <a:rPr lang="ru-RU" dirty="0">
                <a:latin typeface="Monotype Corsiva" panose="03010101010201010101" pitchFamily="66" charset="0"/>
              </a:rPr>
              <a:t>п</a:t>
            </a:r>
            <a:r>
              <a:rPr lang="ru-RU" dirty="0" smtClean="0">
                <a:latin typeface="Monotype Corsiva" panose="03010101010201010101" pitchFamily="66" charset="0"/>
              </a:rPr>
              <a:t>ять милых людей:</a:t>
            </a:r>
          </a:p>
          <a:p>
            <a:r>
              <a:rPr lang="ru-RU" dirty="0">
                <a:latin typeface="Monotype Corsiva" panose="03010101010201010101" pitchFamily="66" charset="0"/>
              </a:rPr>
              <a:t>о</a:t>
            </a:r>
            <a:r>
              <a:rPr lang="ru-RU" dirty="0" smtClean="0">
                <a:latin typeface="Monotype Corsiva" panose="03010101010201010101" pitchFamily="66" charset="0"/>
              </a:rPr>
              <a:t>тца, вместе с ним –</a:t>
            </a:r>
          </a:p>
          <a:p>
            <a:r>
              <a:rPr lang="ru-RU" dirty="0">
                <a:latin typeface="Monotype Corsiva" panose="03010101010201010101" pitchFamily="66" charset="0"/>
              </a:rPr>
              <a:t>ч</a:t>
            </a:r>
            <a:r>
              <a:rPr lang="ru-RU" dirty="0" smtClean="0">
                <a:latin typeface="Monotype Corsiva" panose="03010101010201010101" pitchFamily="66" charset="0"/>
              </a:rPr>
              <a:t>етверых  сыновей.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Нет больше руки.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Нет жизни в груди.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Зачем же мне жить - </a:t>
            </a:r>
          </a:p>
        </p:txBody>
      </p:sp>
    </p:spTree>
    <p:extLst>
      <p:ext uri="{BB962C8B-B14F-4D97-AF65-F5344CB8AC3E}">
        <p14:creationId xmlns:p14="http://schemas.microsoft.com/office/powerpoint/2010/main" val="4005195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3168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с</a:t>
            </a:r>
            <a:r>
              <a:rPr lang="ru-RU" dirty="0" smtClean="0">
                <a:latin typeface="Monotype Corsiva" panose="03010101010201010101" pitchFamily="66" charset="0"/>
              </a:rPr>
              <a:t>вета нет впереди!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Я жить не хочу!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Жизнь, уйди, уходи…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Теперь ты мне, жизнь,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ни к чему, ни к чему…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Но кто-то припал вдруг к плечу твоему.</a:t>
            </a:r>
          </a:p>
          <a:p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− Сыночек мой пятый,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мизинчик родной.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Мой младшенький, младший…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С тобой я, с тобой…</a:t>
            </a:r>
          </a:p>
          <a:p>
            <a:endParaRPr lang="ru-RU" dirty="0" smtClean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</a:rPr>
              <a:t>Было у матери пять сыновей…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5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995"/>
            <a:ext cx="1469693" cy="207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65578" y="2476208"/>
            <a:ext cx="28803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Monotype Corsiva" panose="03010101010201010101" pitchFamily="66" charset="0"/>
              </a:rPr>
              <a:t>ПАМЯТИ ГЕРОЕВ-КАСИМОВЦЕВ</a:t>
            </a:r>
          </a:p>
          <a:p>
            <a:r>
              <a:rPr lang="ru-RU" dirty="0">
                <a:latin typeface="Monotype Corsiva" panose="03010101010201010101" pitchFamily="66" charset="0"/>
              </a:rPr>
              <a:t>Они сражались 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    под Москвой,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Под Ленинградом,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под Варшавой.</a:t>
            </a:r>
          </a:p>
          <a:p>
            <a:r>
              <a:rPr lang="ru-RU" dirty="0">
                <a:latin typeface="Monotype Corsiva" panose="03010101010201010101" pitchFamily="66" charset="0"/>
              </a:rPr>
              <a:t>Четыре года длился бой.</a:t>
            </a:r>
          </a:p>
          <a:p>
            <a:r>
              <a:rPr lang="ru-RU" dirty="0">
                <a:latin typeface="Monotype Corsiva" panose="03010101010201010101" pitchFamily="66" charset="0"/>
              </a:rPr>
              <a:t>Неутихающий, кровавый.</a:t>
            </a:r>
          </a:p>
          <a:p>
            <a:r>
              <a:rPr lang="ru-RU" dirty="0">
                <a:latin typeface="Monotype Corsiva" panose="03010101010201010101" pitchFamily="66" charset="0"/>
              </a:rPr>
              <a:t>Четыре года – день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        и ночь –</a:t>
            </a:r>
          </a:p>
          <a:p>
            <a:r>
              <a:rPr lang="ru-RU" dirty="0">
                <a:latin typeface="Monotype Corsiva" panose="03010101010201010101" pitchFamily="66" charset="0"/>
              </a:rPr>
              <a:t>Под грозный грохот 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         канонады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 атаку шли, сметая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               прочь</a:t>
            </a:r>
          </a:p>
          <a:p>
            <a:r>
              <a:rPr lang="ru-RU" dirty="0">
                <a:latin typeface="Monotype Corsiva" panose="03010101010201010101" pitchFamily="66" charset="0"/>
              </a:rPr>
              <a:t>С земли родной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фашистских гадов.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377260"/>
            <a:ext cx="30963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Порой без отдыха и сна </a:t>
            </a:r>
          </a:p>
          <a:p>
            <a:r>
              <a:rPr lang="ru-RU" dirty="0">
                <a:latin typeface="Monotype Corsiva" panose="03010101010201010101" pitchFamily="66" charset="0"/>
              </a:rPr>
              <a:t>Тянулись будни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       фронтовые.</a:t>
            </a:r>
          </a:p>
          <a:p>
            <a:r>
              <a:rPr lang="ru-RU" dirty="0">
                <a:latin typeface="Monotype Corsiva" panose="03010101010201010101" pitchFamily="66" charset="0"/>
              </a:rPr>
              <a:t>Героев наших имена</a:t>
            </a:r>
          </a:p>
          <a:p>
            <a:r>
              <a:rPr lang="ru-RU" dirty="0">
                <a:latin typeface="Monotype Corsiva" panose="03010101010201010101" pitchFamily="66" charset="0"/>
              </a:rPr>
              <a:t>Рождались в годы 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         огневые.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Их двадцать наших 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      земляков.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Весна Победы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приближалась.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Всего ж тогда до трех 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            полков</a:t>
            </a:r>
          </a:p>
          <a:p>
            <a:r>
              <a:rPr lang="ru-RU" dirty="0">
                <a:latin typeface="Monotype Corsiva" panose="03010101010201010101" pitchFamily="66" charset="0"/>
              </a:rPr>
              <a:t>Бойцов – </a:t>
            </a:r>
            <a:r>
              <a:rPr lang="ru-RU" dirty="0" err="1">
                <a:latin typeface="Monotype Corsiva" panose="03010101010201010101" pitchFamily="66" charset="0"/>
              </a:rPr>
              <a:t>касимовцев</a:t>
            </a:r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>
                <a:latin typeface="Monotype Corsiva" panose="03010101010201010101" pitchFamily="66" charset="0"/>
              </a:rPr>
              <a:t>                        сражалось.</a:t>
            </a:r>
          </a:p>
          <a:p>
            <a:r>
              <a:rPr lang="ru-RU" dirty="0">
                <a:latin typeface="Monotype Corsiva" panose="03010101010201010101" pitchFamily="66" charset="0"/>
              </a:rPr>
              <a:t>Мы всех их чтим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в родном краю, 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Все пережив: разруху,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         беды, −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 тех из них, кто 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   пал в бою,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 тех, кто дожил 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  до Победы.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9611" y="2076098"/>
            <a:ext cx="1829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Н.Н. Китаев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1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3" y="332656"/>
            <a:ext cx="1728192" cy="2440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79912" y="188640"/>
            <a:ext cx="35283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otype Corsiva" panose="03010101010201010101" pitchFamily="66" charset="0"/>
              </a:rPr>
              <a:t>У </a:t>
            </a:r>
            <a:r>
              <a:rPr lang="ru-RU" b="1" dirty="0" smtClean="0">
                <a:latin typeface="Monotype Corsiva" panose="03010101010201010101" pitchFamily="66" charset="0"/>
              </a:rPr>
              <a:t>ОБЕЛИСКА</a:t>
            </a:r>
          </a:p>
          <a:p>
            <a:pPr algn="ctr"/>
            <a:endParaRPr lang="ru-RU" dirty="0">
              <a:latin typeface="Monotype Corsiva" panose="03010101010201010101" pitchFamily="66" charset="0"/>
            </a:endParaRPr>
          </a:p>
          <a:p>
            <a:r>
              <a:rPr lang="ru-RU" dirty="0">
                <a:latin typeface="Monotype Corsiva" panose="03010101010201010101" pitchFamily="66" charset="0"/>
              </a:rPr>
              <a:t>Я  стою у обелиска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 свете Вечного 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   огня.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Всех родных своих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    и близких</a:t>
            </a:r>
          </a:p>
          <a:p>
            <a:r>
              <a:rPr lang="ru-RU" dirty="0">
                <a:latin typeface="Monotype Corsiva" panose="03010101010201010101" pitchFamily="66" charset="0"/>
              </a:rPr>
              <a:t>помним мы, в сердцах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        храня.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Всех, кто в годы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испытаний,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защищая честь страны,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не вернулся с поля 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       брани,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не пришел домой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   с войны.</a:t>
            </a:r>
          </a:p>
          <a:p>
            <a:r>
              <a:rPr lang="ru-RU" dirty="0">
                <a:latin typeface="Monotype Corsiva" panose="03010101010201010101" pitchFamily="66" charset="0"/>
              </a:rPr>
              <a:t>Слава им, поклон мой </a:t>
            </a:r>
          </a:p>
          <a:p>
            <a:r>
              <a:rPr lang="ru-RU" dirty="0">
                <a:latin typeface="Monotype Corsiva" panose="03010101010201010101" pitchFamily="66" charset="0"/>
              </a:rPr>
              <a:t>                         низкий!</a:t>
            </a:r>
          </a:p>
          <a:p>
            <a:r>
              <a:rPr lang="ru-RU" dirty="0">
                <a:latin typeface="Monotype Corsiva" panose="03010101010201010101" pitchFamily="66" charset="0"/>
              </a:rPr>
              <a:t>Память светлую храня,</a:t>
            </a:r>
          </a:p>
          <a:p>
            <a:r>
              <a:rPr lang="ru-RU" dirty="0">
                <a:latin typeface="Monotype Corsiva" panose="03010101010201010101" pitchFamily="66" charset="0"/>
              </a:rPr>
              <a:t>Я стою у обелиска,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низко голову </a:t>
            </a:r>
            <a:r>
              <a:rPr lang="ru-RU" dirty="0" err="1">
                <a:latin typeface="Monotype Corsiva" panose="03010101010201010101" pitchFamily="66" charset="0"/>
              </a:rPr>
              <a:t>склоня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215" y="277307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Н.Н. Китаев</a:t>
            </a:r>
          </a:p>
        </p:txBody>
      </p:sp>
    </p:spTree>
    <p:extLst>
      <p:ext uri="{BB962C8B-B14F-4D97-AF65-F5344CB8AC3E}">
        <p14:creationId xmlns:p14="http://schemas.microsoft.com/office/powerpoint/2010/main" val="364483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1872208" cy="288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326168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anose="03010101010201010101" pitchFamily="66" charset="0"/>
              </a:rPr>
              <a:t>Г.С. Морозов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60648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Нас, </a:t>
            </a:r>
            <a:r>
              <a:rPr lang="ru-RU" dirty="0" err="1">
                <a:latin typeface="Monotype Corsiva" panose="03010101010201010101" pitchFamily="66" charset="0"/>
              </a:rPr>
              <a:t>ребятеночков</a:t>
            </a:r>
            <a:r>
              <a:rPr lang="ru-RU" dirty="0">
                <a:latin typeface="Monotype Corsiva" panose="03010101010201010101" pitchFamily="66" charset="0"/>
              </a:rPr>
              <a:t>, тискает грубо.</a:t>
            </a:r>
          </a:p>
          <a:p>
            <a:r>
              <a:rPr lang="ru-RU" dirty="0">
                <a:latin typeface="Monotype Corsiva" panose="03010101010201010101" pitchFamily="66" charset="0"/>
              </a:rPr>
              <a:t>Жара обжигает… Растрескались губы.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Сижу, присмиревший, на теплых снопах.</a:t>
            </a:r>
          </a:p>
          <a:p>
            <a:r>
              <a:rPr lang="ru-RU" dirty="0">
                <a:latin typeface="Monotype Corsiva" panose="03010101010201010101" pitchFamily="66" charset="0"/>
              </a:rPr>
              <a:t>Повыцвел мой волос, полынью пропах. 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 старенькой жницы я слышу слова:</a:t>
            </a:r>
          </a:p>
          <a:p>
            <a:r>
              <a:rPr lang="ru-RU" dirty="0">
                <a:latin typeface="Monotype Corsiva" panose="03010101010201010101" pitchFamily="66" charset="0"/>
              </a:rPr>
              <a:t>«</a:t>
            </a:r>
            <a:r>
              <a:rPr lang="ru-RU" dirty="0" err="1">
                <a:latin typeface="Monotype Corsiva" panose="03010101010201010101" pitchFamily="66" charset="0"/>
              </a:rPr>
              <a:t>Акимцева</a:t>
            </a:r>
            <a:r>
              <a:rPr lang="ru-RU" dirty="0">
                <a:latin typeface="Monotype Corsiva" panose="03010101010201010101" pitchFamily="66" charset="0"/>
              </a:rPr>
              <a:t> Аннушка – тоже… вдова.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 смертельном кольце сатанеющих стуж – </a:t>
            </a:r>
          </a:p>
          <a:p>
            <a:r>
              <a:rPr lang="ru-RU" dirty="0">
                <a:latin typeface="Monotype Corsiva" panose="03010101010201010101" pitchFamily="66" charset="0"/>
              </a:rPr>
              <a:t>Окоченел ее ласковый муж…»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Но гибельный час и германцу настал!</a:t>
            </a:r>
          </a:p>
          <a:p>
            <a:r>
              <a:rPr lang="ru-RU" dirty="0">
                <a:latin typeface="Monotype Corsiva" panose="03010101010201010101" pitchFamily="66" charset="0"/>
              </a:rPr>
              <a:t>Кует гром побед богатырский Урал.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 вязнет, и тонет немецкий сапог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 глубоких колдобинах русских дорог.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А участь Берлина в свинцовой пурге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Вот-вот порешится на Курской дуге.</a:t>
            </a:r>
            <a:endParaRPr lang="ru-RU" dirty="0">
              <a:effectLst/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685094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            ПАМЯТНОЕ</a:t>
            </a:r>
            <a:endParaRPr lang="ru-RU" b="1" dirty="0">
              <a:latin typeface="Monotype Corsiva" panose="03010101010201010101" pitchFamily="66" charset="0"/>
            </a:endParaRP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«Июль на исходе… В разгаре жнитво.</a:t>
            </a:r>
          </a:p>
          <a:p>
            <a:r>
              <a:rPr lang="ru-RU" dirty="0">
                <a:latin typeface="Monotype Corsiva" panose="03010101010201010101" pitchFamily="66" charset="0"/>
              </a:rPr>
              <a:t>А нашим-то бабам теперь каково 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На полюшке-поле?... Ау, мужики!</a:t>
            </a:r>
          </a:p>
          <a:p>
            <a:r>
              <a:rPr lang="ru-RU" dirty="0">
                <a:latin typeface="Monotype Corsiva" panose="03010101010201010101" pitchFamily="66" charset="0"/>
              </a:rPr>
              <a:t>Да встаньте, воскресните фронтовики!»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 крестится-молится дед слеповатый…</a:t>
            </a:r>
          </a:p>
          <a:p>
            <a:r>
              <a:rPr lang="ru-RU" dirty="0" err="1">
                <a:latin typeface="Monotype Corsiva" panose="03010101010201010101" pitchFamily="66" charset="0"/>
              </a:rPr>
              <a:t>Жестяночка</a:t>
            </a:r>
            <a:r>
              <a:rPr lang="ru-RU" dirty="0">
                <a:latin typeface="Monotype Corsiva" panose="03010101010201010101" pitchFamily="66" charset="0"/>
              </a:rPr>
              <a:t>-жизнь, как </a:t>
            </a:r>
            <a:r>
              <a:rPr lang="ru-RU" dirty="0" err="1">
                <a:latin typeface="Monotype Corsiva" panose="03010101010201010101" pitchFamily="66" charset="0"/>
              </a:rPr>
              <a:t>медведко</a:t>
            </a:r>
            <a:r>
              <a:rPr lang="ru-RU" dirty="0">
                <a:latin typeface="Monotype Corsiva" panose="03010101010201010101" pitchFamily="66" charset="0"/>
              </a:rPr>
              <a:t> лохматый,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25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1872208" cy="288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79912" y="332656"/>
            <a:ext cx="41044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otype Corsiva" panose="03010101010201010101" pitchFamily="66" charset="0"/>
              </a:rPr>
              <a:t>СТИХИ ФРОНТОВИКОВ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Стихи, что написаны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 грозное время,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Врываются в душу мою.</a:t>
            </a:r>
          </a:p>
          <a:p>
            <a:r>
              <a:rPr lang="ru-RU" dirty="0">
                <a:latin typeface="Monotype Corsiva" panose="03010101010201010101" pitchFamily="66" charset="0"/>
              </a:rPr>
              <a:t>Читаю…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 сам я с танкистами теми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 далеком, бессмертном бою.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За «тридцатьчетверками»</a:t>
            </a:r>
          </a:p>
          <a:p>
            <a:r>
              <a:rPr lang="ru-RU" dirty="0">
                <a:latin typeface="Monotype Corsiva" panose="03010101010201010101" pitchFamily="66" charset="0"/>
              </a:rPr>
              <a:t>Ветры вихрятся,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Предсмертный кончается час.</a:t>
            </a:r>
          </a:p>
          <a:p>
            <a:r>
              <a:rPr lang="ru-RU" dirty="0">
                <a:latin typeface="Monotype Corsiva" panose="03010101010201010101" pitchFamily="66" charset="0"/>
              </a:rPr>
              <a:t>«А ну-ка, кричу,</a:t>
            </a:r>
          </a:p>
          <a:p>
            <a:r>
              <a:rPr lang="ru-RU" dirty="0" err="1">
                <a:latin typeface="Monotype Corsiva" panose="03010101010201010101" pitchFamily="66" charset="0"/>
              </a:rPr>
              <a:t>Поднавалимся</a:t>
            </a:r>
            <a:r>
              <a:rPr lang="ru-RU" dirty="0">
                <a:latin typeface="Monotype Corsiva" panose="03010101010201010101" pitchFamily="66" charset="0"/>
              </a:rPr>
              <a:t>, братцы!»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 жму на гашетку и газ.</a:t>
            </a:r>
          </a:p>
          <a:p>
            <a:r>
              <a:rPr lang="ru-RU" dirty="0">
                <a:latin typeface="Monotype Corsiva" panose="03010101010201010101" pitchFamily="66" charset="0"/>
              </a:rPr>
              <a:t> </a:t>
            </a:r>
          </a:p>
          <a:p>
            <a:r>
              <a:rPr lang="ru-RU" dirty="0">
                <a:latin typeface="Monotype Corsiva" panose="03010101010201010101" pitchFamily="66" charset="0"/>
              </a:rPr>
              <a:t>И драпают немцы</a:t>
            </a:r>
          </a:p>
          <a:p>
            <a:r>
              <a:rPr lang="ru-RU" dirty="0">
                <a:latin typeface="Monotype Corsiva" panose="03010101010201010101" pitchFamily="66" charset="0"/>
              </a:rPr>
              <a:t>Обратно в окопы,</a:t>
            </a:r>
          </a:p>
          <a:p>
            <a:r>
              <a:rPr lang="ru-RU" dirty="0">
                <a:latin typeface="Monotype Corsiva" panose="03010101010201010101" pitchFamily="66" charset="0"/>
              </a:rPr>
              <a:t>А вон за леском полегли…</a:t>
            </a:r>
          </a:p>
          <a:p>
            <a:r>
              <a:rPr lang="ru-RU" dirty="0">
                <a:latin typeface="Monotype Corsiva" panose="03010101010201010101" pitchFamily="66" charset="0"/>
              </a:rPr>
              <a:t>Лежите, подлюги,</a:t>
            </a:r>
          </a:p>
          <a:p>
            <a:r>
              <a:rPr lang="ru-RU" dirty="0">
                <a:latin typeface="Monotype Corsiva" panose="03010101010201010101" pitchFamily="66" charset="0"/>
              </a:rPr>
              <a:t>То вам не Европа, которую </a:t>
            </a:r>
          </a:p>
          <a:p>
            <a:r>
              <a:rPr lang="ru-RU" dirty="0">
                <a:latin typeface="Monotype Corsiva" panose="03010101010201010101" pitchFamily="66" charset="0"/>
              </a:rPr>
              <a:t>Маршем прошли.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3154649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anose="03010101010201010101" pitchFamily="66" charset="0"/>
              </a:rPr>
              <a:t>Г.С. Морозов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94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1479</Words>
  <Application>Microsoft Office PowerPoint</Application>
  <PresentationFormat>Экран (4:3)</PresentationFormat>
  <Paragraphs>507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2020-04-27T17:38:03Z</dcterms:created>
  <dcterms:modified xsi:type="dcterms:W3CDTF">2020-05-04T18:51:17Z</dcterms:modified>
</cp:coreProperties>
</file>